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2" r:id="rId6"/>
    <p:sldId id="260" r:id="rId7"/>
    <p:sldId id="263" r:id="rId8"/>
    <p:sldId id="261" r:id="rId9"/>
    <p:sldId id="264" r:id="rId10"/>
    <p:sldId id="265" r:id="rId11"/>
    <p:sldId id="266" r:id="rId12"/>
    <p:sldId id="267" r:id="rId13"/>
    <p:sldId id="268" r:id="rId14"/>
    <p:sldId id="269" r:id="rId15"/>
    <p:sldId id="270" r:id="rId16"/>
    <p:sldId id="271" r:id="rId17"/>
    <p:sldId id="272" r:id="rId18"/>
    <p:sldId id="274" r:id="rId19"/>
    <p:sldId id="275" r:id="rId20"/>
    <p:sldId id="276" r:id="rId21"/>
    <p:sldId id="273" r:id="rId22"/>
    <p:sldId id="278" r:id="rId23"/>
    <p:sldId id="277" r:id="rId24"/>
    <p:sldId id="279" r:id="rId25"/>
    <p:sldId id="280" r:id="rId26"/>
    <p:sldId id="281" r:id="rId27"/>
    <p:sldId id="282" r:id="rId28"/>
    <p:sldId id="283" r:id="rId29"/>
    <p:sldId id="284"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540"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52426" y="2895600"/>
            <a:ext cx="4572000" cy="1368798"/>
          </a:xfrm>
        </p:spPr>
        <p:txBody>
          <a:bodyPr>
            <a:normAutofit/>
          </a:bodyPr>
          <a:lstStyle>
            <a:lvl1pPr marL="0" indent="0" algn="l">
              <a:buNone/>
              <a:defRPr sz="2000" b="0" i="1" cap="none" spc="12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5" name="Rectangle 14"/>
          <p:cNvSpPr/>
          <p:nvPr/>
        </p:nvSpPr>
        <p:spPr>
          <a:xfrm>
            <a:off x="0" y="4743451"/>
            <a:ext cx="9144000" cy="21145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p:cNvCxnSpPr/>
          <p:nvPr/>
        </p:nvCxnSpPr>
        <p:spPr>
          <a:xfrm>
            <a:off x="0" y="4714875"/>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Date Placeholder 21"/>
          <p:cNvSpPr>
            <a:spLocks noGrp="1"/>
          </p:cNvSpPr>
          <p:nvPr>
            <p:ph type="dt" sz="half" idx="10"/>
          </p:nvPr>
        </p:nvSpPr>
        <p:spPr/>
        <p:txBody>
          <a:bodyPr/>
          <a:lstStyle/>
          <a:p>
            <a:fld id="{1E06184E-3CD7-4D93-862D-E21C2E6C40C0}" type="datetimeFigureOut">
              <a:rPr lang="en-CA" smtClean="0"/>
              <a:t>28/11/2012</a:t>
            </a:fld>
            <a:endParaRPr lang="en-CA"/>
          </a:p>
        </p:txBody>
      </p:sp>
      <p:sp>
        <p:nvSpPr>
          <p:cNvPr id="23" name="Slide Number Placeholder 22"/>
          <p:cNvSpPr>
            <a:spLocks noGrp="1"/>
          </p:cNvSpPr>
          <p:nvPr>
            <p:ph type="sldNum" sz="quarter" idx="11"/>
          </p:nvPr>
        </p:nvSpPr>
        <p:spPr/>
        <p:txBody>
          <a:bodyPr/>
          <a:lstStyle/>
          <a:p>
            <a:fld id="{B2D66881-E58A-493B-A353-E755C1460B08}" type="slidenum">
              <a:rPr lang="en-CA" smtClean="0"/>
              <a:t>‹#›</a:t>
            </a:fld>
            <a:endParaRPr lang="en-CA"/>
          </a:p>
        </p:txBody>
      </p:sp>
      <p:sp>
        <p:nvSpPr>
          <p:cNvPr id="24" name="Footer Placeholder 23"/>
          <p:cNvSpPr>
            <a:spLocks noGrp="1"/>
          </p:cNvSpPr>
          <p:nvPr>
            <p:ph type="ftr" sz="quarter" idx="12"/>
          </p:nvPr>
        </p:nvSpPr>
        <p:spPr/>
        <p:txBody>
          <a:bodyPr/>
          <a:lstStyle/>
          <a:p>
            <a:endParaRPr lang="en-CA"/>
          </a:p>
        </p:txBody>
      </p:sp>
      <p:sp>
        <p:nvSpPr>
          <p:cNvPr id="12" name="Title 11"/>
          <p:cNvSpPr>
            <a:spLocks noGrp="1"/>
          </p:cNvSpPr>
          <p:nvPr>
            <p:ph type="title"/>
          </p:nvPr>
        </p:nvSpPr>
        <p:spPr>
          <a:xfrm>
            <a:off x="352426" y="457200"/>
            <a:ext cx="7680960" cy="2438399"/>
          </a:xfrm>
        </p:spPr>
        <p:txBody>
          <a:bodyPr>
            <a:normAutofit/>
          </a:bodyPr>
          <a:lstStyle>
            <a:lvl1pPr>
              <a:spcBef>
                <a:spcPts val="0"/>
              </a:spcBef>
              <a:defRPr kumimoji="0" lang="en-US" sz="6000" b="1" i="0" u="none" strike="noStrike" kern="1200" cap="none" spc="0" normalizeH="0" baseline="0" noProof="0" smtClean="0">
                <a:ln>
                  <a:noFill/>
                </a:ln>
                <a:gradFill>
                  <a:gsLst>
                    <a:gs pos="0">
                      <a:schemeClr val="tx1">
                        <a:alpha val="92000"/>
                      </a:schemeClr>
                    </a:gs>
                    <a:gs pos="45000">
                      <a:schemeClr val="tx1">
                        <a:alpha val="51000"/>
                      </a:schemeClr>
                    </a:gs>
                    <a:gs pos="100000">
                      <a:schemeClr val="tx1"/>
                    </a:gs>
                  </a:gsLst>
                  <a:lin ang="3600000" scaled="0"/>
                </a:gradFill>
                <a:effectLst/>
                <a:uLnTx/>
                <a:uFillTx/>
                <a:latin typeface="+mj-lt"/>
                <a:ea typeface="+mj-ea"/>
                <a:cs typeface="Tunga" pitchFamily="2"/>
              </a:defRPr>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E06184E-3CD7-4D93-862D-E21C2E6C40C0}" type="datetimeFigureOut">
              <a:rPr lang="en-CA" smtClean="0"/>
              <a:t>28/11/2012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2D66881-E58A-493B-A353-E755C1460B08}" type="slidenum">
              <a:rPr lang="en-CA" smtClean="0"/>
              <a:t>‹#›</a:t>
            </a:fld>
            <a:endParaRPr lang="en-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E06184E-3CD7-4D93-862D-E21C2E6C40C0}" type="datetimeFigureOut">
              <a:rPr lang="en-CA" smtClean="0"/>
              <a:t>28/11/2012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2D66881-E58A-493B-A353-E755C1460B08}" type="slidenum">
              <a:rPr lang="en-CA" smtClean="0"/>
              <a:t>‹#›</a:t>
            </a:fld>
            <a:endParaRPr lang="en-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Content Placeholder 30"/>
          <p:cNvSpPr>
            <a:spLocks noGrp="1"/>
          </p:cNvSpPr>
          <p:nvPr>
            <p:ph sz="quarter" idx="13"/>
          </p:nvPr>
        </p:nvSpPr>
        <p:spPr>
          <a:xfrm>
            <a:off x="352426" y="1463040"/>
            <a:ext cx="768096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Date Placeholder 11"/>
          <p:cNvSpPr>
            <a:spLocks noGrp="1"/>
          </p:cNvSpPr>
          <p:nvPr>
            <p:ph type="dt" sz="half" idx="14"/>
          </p:nvPr>
        </p:nvSpPr>
        <p:spPr/>
        <p:txBody>
          <a:bodyPr/>
          <a:lstStyle/>
          <a:p>
            <a:fld id="{1E06184E-3CD7-4D93-862D-E21C2E6C40C0}" type="datetimeFigureOut">
              <a:rPr lang="en-CA" smtClean="0"/>
              <a:t>28/11/2012</a:t>
            </a:fld>
            <a:endParaRPr lang="en-CA"/>
          </a:p>
        </p:txBody>
      </p:sp>
      <p:sp>
        <p:nvSpPr>
          <p:cNvPr id="19" name="Slide Number Placeholder 18"/>
          <p:cNvSpPr>
            <a:spLocks noGrp="1"/>
          </p:cNvSpPr>
          <p:nvPr>
            <p:ph type="sldNum" sz="quarter" idx="15"/>
          </p:nvPr>
        </p:nvSpPr>
        <p:spPr/>
        <p:txBody>
          <a:bodyPr/>
          <a:lstStyle/>
          <a:p>
            <a:fld id="{B2D66881-E58A-493B-A353-E755C1460B08}" type="slidenum">
              <a:rPr lang="en-CA" smtClean="0"/>
              <a:t>‹#›</a:t>
            </a:fld>
            <a:endParaRPr lang="en-CA"/>
          </a:p>
        </p:txBody>
      </p:sp>
      <p:sp>
        <p:nvSpPr>
          <p:cNvPr id="21" name="Footer Placeholder 20"/>
          <p:cNvSpPr>
            <a:spLocks noGrp="1"/>
          </p:cNvSpPr>
          <p:nvPr>
            <p:ph type="ftr" sz="quarter" idx="16"/>
          </p:nvPr>
        </p:nvSpPr>
        <p:spPr/>
        <p:txBody>
          <a:bodyPr/>
          <a:lstStyle/>
          <a:p>
            <a:endParaRPr lang="en-CA"/>
          </a:p>
        </p:txBody>
      </p:sp>
      <p:sp>
        <p:nvSpPr>
          <p:cNvPr id="8" name="Title 7"/>
          <p:cNvSpPr>
            <a:spLocks noGrp="1"/>
          </p:cNvSpPr>
          <p:nvPr>
            <p:ph type="title"/>
          </p:nvPr>
        </p:nvSpPr>
        <p:spPr/>
        <p:txBody>
          <a:bodyPr/>
          <a:lstStyle/>
          <a:p>
            <a:r>
              <a:rPr lang="en-US" smtClean="0"/>
              <a:t>Click to edit Master title style</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p:nvPr>
        </p:nvSpPr>
        <p:spPr>
          <a:xfrm>
            <a:off x="352426" y="4003302"/>
            <a:ext cx="4572000" cy="1178298"/>
          </a:xfrm>
        </p:spPr>
        <p:txBody>
          <a:bodyPr>
            <a:normAutofit/>
          </a:bodyPr>
          <a:lstStyle>
            <a:lvl1pPr marL="0" indent="0" algn="l">
              <a:buNone/>
              <a:defRPr sz="2000" b="0" i="1" cap="none" spc="12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6" name="Date Placeholder 15"/>
          <p:cNvSpPr>
            <a:spLocks noGrp="1"/>
          </p:cNvSpPr>
          <p:nvPr>
            <p:ph type="dt" sz="half" idx="10"/>
          </p:nvPr>
        </p:nvSpPr>
        <p:spPr/>
        <p:txBody>
          <a:bodyPr/>
          <a:lstStyle/>
          <a:p>
            <a:fld id="{1E06184E-3CD7-4D93-862D-E21C2E6C40C0}" type="datetimeFigureOut">
              <a:rPr lang="en-CA" smtClean="0"/>
              <a:t>28/11/2012</a:t>
            </a:fld>
            <a:endParaRPr lang="en-CA"/>
          </a:p>
        </p:txBody>
      </p:sp>
      <p:sp>
        <p:nvSpPr>
          <p:cNvPr id="20" name="Slide Number Placeholder 19"/>
          <p:cNvSpPr>
            <a:spLocks noGrp="1"/>
          </p:cNvSpPr>
          <p:nvPr>
            <p:ph type="sldNum" sz="quarter" idx="11"/>
          </p:nvPr>
        </p:nvSpPr>
        <p:spPr/>
        <p:txBody>
          <a:bodyPr/>
          <a:lstStyle/>
          <a:p>
            <a:fld id="{B2D66881-E58A-493B-A353-E755C1460B08}" type="slidenum">
              <a:rPr lang="en-CA" smtClean="0"/>
              <a:t>‹#›</a:t>
            </a:fld>
            <a:endParaRPr lang="en-CA"/>
          </a:p>
        </p:txBody>
      </p:sp>
      <p:sp>
        <p:nvSpPr>
          <p:cNvPr id="21" name="Footer Placeholder 20"/>
          <p:cNvSpPr>
            <a:spLocks noGrp="1"/>
          </p:cNvSpPr>
          <p:nvPr>
            <p:ph type="ftr" sz="quarter" idx="12"/>
          </p:nvPr>
        </p:nvSpPr>
        <p:spPr/>
        <p:txBody>
          <a:bodyPr/>
          <a:lstStyle/>
          <a:p>
            <a:endParaRPr lang="en-CA"/>
          </a:p>
        </p:txBody>
      </p:sp>
      <p:sp>
        <p:nvSpPr>
          <p:cNvPr id="13" name="Rectangle 12"/>
          <p:cNvSpPr/>
          <p:nvPr/>
        </p:nvSpPr>
        <p:spPr>
          <a:xfrm>
            <a:off x="0" y="0"/>
            <a:ext cx="9144000" cy="182880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4439" y="182880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a:xfrm>
            <a:off x="354366" y="1990078"/>
            <a:ext cx="8439912" cy="1984248"/>
          </a:xfrm>
        </p:spPr>
        <p:txBody>
          <a:bodyPr>
            <a:noAutofit/>
          </a:bodyPr>
          <a:lstStyle>
            <a:lvl1pPr>
              <a:defRPr kumimoji="0" lang="en-US" sz="6000" b="1" i="0" u="none" strike="noStrike" kern="1200" cap="none" spc="0" normalizeH="0" baseline="0" noProof="0" dirty="0" smtClean="0">
                <a:ln>
                  <a:noFill/>
                </a:ln>
                <a:gradFill>
                  <a:gsLst>
                    <a:gs pos="0">
                      <a:schemeClr val="tx1">
                        <a:alpha val="92000"/>
                      </a:schemeClr>
                    </a:gs>
                    <a:gs pos="45000">
                      <a:schemeClr val="tx1">
                        <a:alpha val="51000"/>
                      </a:schemeClr>
                    </a:gs>
                    <a:gs pos="100000">
                      <a:schemeClr val="tx1"/>
                    </a:gs>
                  </a:gsLst>
                  <a:lin ang="3600000" scaled="0"/>
                </a:gradFill>
                <a:effectLst/>
                <a:uLnTx/>
                <a:uFillTx/>
                <a:latin typeface="+mj-lt"/>
                <a:ea typeface="+mj-ea"/>
                <a:cs typeface="Tunga" pitchFamily="2"/>
              </a:defRPr>
            </a:lvl1pPr>
          </a:lstStyle>
          <a:p>
            <a:pPr marL="0" marR="0" lvl="0" indent="0" algn="l" defTabSz="914400" rtl="0" eaLnBrk="1" fontAlgn="auto" latinLnBrk="0" hangingPunct="1">
              <a:lnSpc>
                <a:spcPct val="100000"/>
              </a:lnSpc>
              <a:spcBef>
                <a:spcPts val="400"/>
              </a:spcBef>
              <a:spcAft>
                <a:spcPts val="0"/>
              </a:spcAft>
              <a:buClrTx/>
              <a:buSzTx/>
              <a:buFontTx/>
              <a:buNone/>
              <a:tabLst/>
              <a:defRPr/>
            </a:pPr>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11"/>
          <p:cNvSpPr>
            <a:spLocks noGrp="1"/>
          </p:cNvSpPr>
          <p:nvPr>
            <p:ph sz="quarter" idx="14"/>
          </p:nvPr>
        </p:nvSpPr>
        <p:spPr>
          <a:xfrm>
            <a:off x="4901184" y="1463040"/>
            <a:ext cx="3886200" cy="4288536"/>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8" name="Content Placeholder 30"/>
          <p:cNvSpPr>
            <a:spLocks noGrp="1"/>
          </p:cNvSpPr>
          <p:nvPr>
            <p:ph sz="quarter" idx="13"/>
          </p:nvPr>
        </p:nvSpPr>
        <p:spPr>
          <a:xfrm>
            <a:off x="352426" y="1463040"/>
            <a:ext cx="3886200" cy="4288536"/>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7" name="Title 26"/>
          <p:cNvSpPr>
            <a:spLocks noGrp="1"/>
          </p:cNvSpPr>
          <p:nvPr>
            <p:ph type="title"/>
          </p:nvPr>
        </p:nvSpPr>
        <p:spPr/>
        <p:txBody>
          <a:bodyPr/>
          <a:lstStyle/>
          <a:p>
            <a:r>
              <a:rPr lang="en-US" smtClean="0"/>
              <a:t>Click to edit Master title style</a:t>
            </a:r>
            <a:endParaRPr lang="en-US" dirty="0"/>
          </a:p>
        </p:txBody>
      </p:sp>
      <p:sp>
        <p:nvSpPr>
          <p:cNvPr id="20" name="Date Placeholder 19"/>
          <p:cNvSpPr>
            <a:spLocks noGrp="1"/>
          </p:cNvSpPr>
          <p:nvPr>
            <p:ph type="dt" sz="half" idx="15"/>
          </p:nvPr>
        </p:nvSpPr>
        <p:spPr/>
        <p:txBody>
          <a:bodyPr/>
          <a:lstStyle/>
          <a:p>
            <a:fld id="{1E06184E-3CD7-4D93-862D-E21C2E6C40C0}" type="datetimeFigureOut">
              <a:rPr lang="en-CA" smtClean="0"/>
              <a:t>28/11/2012</a:t>
            </a:fld>
            <a:endParaRPr lang="en-CA"/>
          </a:p>
        </p:txBody>
      </p:sp>
      <p:sp>
        <p:nvSpPr>
          <p:cNvPr id="25" name="Slide Number Placeholder 24"/>
          <p:cNvSpPr>
            <a:spLocks noGrp="1"/>
          </p:cNvSpPr>
          <p:nvPr>
            <p:ph type="sldNum" sz="quarter" idx="16"/>
          </p:nvPr>
        </p:nvSpPr>
        <p:spPr/>
        <p:txBody>
          <a:bodyPr/>
          <a:lstStyle/>
          <a:p>
            <a:fld id="{B2D66881-E58A-493B-A353-E755C1460B08}" type="slidenum">
              <a:rPr lang="en-CA" smtClean="0"/>
              <a:t>‹#›</a:t>
            </a:fld>
            <a:endParaRPr lang="en-CA"/>
          </a:p>
        </p:txBody>
      </p:sp>
      <p:sp>
        <p:nvSpPr>
          <p:cNvPr id="26" name="Footer Placeholder 25"/>
          <p:cNvSpPr>
            <a:spLocks noGrp="1"/>
          </p:cNvSpPr>
          <p:nvPr>
            <p:ph type="ftr" sz="quarter" idx="17"/>
          </p:nvPr>
        </p:nvSpPr>
        <p:spPr/>
        <p:txBody>
          <a:bodyPr/>
          <a:lstStyle/>
          <a:p>
            <a:endParaRPr lang="en-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3" name="Rectangle 12"/>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3"/>
          <p:cNvSpPr>
            <a:spLocks noGrp="1"/>
          </p:cNvSpPr>
          <p:nvPr>
            <p:ph type="body" sz="half" idx="2"/>
          </p:nvPr>
        </p:nvSpPr>
        <p:spPr>
          <a:xfrm>
            <a:off x="352426" y="1463040"/>
            <a:ext cx="3886200" cy="509587"/>
          </a:xfrm>
        </p:spPr>
        <p:txBody>
          <a:bodyPr>
            <a:normAutofit/>
          </a:bodyPr>
          <a:lstStyle>
            <a:lvl1pPr marL="0" indent="0">
              <a:buNone/>
              <a:defRPr sz="2000" b="0" i="1" spc="0" baseline="0">
                <a:solidFill>
                  <a:schemeClr val="tx1"/>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9" name="Text Placeholder 3"/>
          <p:cNvSpPr>
            <a:spLocks noGrp="1"/>
          </p:cNvSpPr>
          <p:nvPr>
            <p:ph type="body" sz="half" idx="15"/>
          </p:nvPr>
        </p:nvSpPr>
        <p:spPr>
          <a:xfrm>
            <a:off x="4900613" y="1463040"/>
            <a:ext cx="3886200" cy="509587"/>
          </a:xfrm>
        </p:spPr>
        <p:txBody>
          <a:bodyPr>
            <a:normAutofit/>
          </a:bodyPr>
          <a:lstStyle>
            <a:lvl1pPr marL="0" indent="0">
              <a:buNone/>
              <a:defRPr sz="2000" b="0" i="1" spc="0" baseline="0">
                <a:solidFill>
                  <a:schemeClr val="tx1"/>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Content Placeholder 11"/>
          <p:cNvSpPr>
            <a:spLocks noGrp="1"/>
          </p:cNvSpPr>
          <p:nvPr>
            <p:ph sz="quarter" idx="14"/>
          </p:nvPr>
        </p:nvSpPr>
        <p:spPr>
          <a:xfrm>
            <a:off x="4900613" y="2011680"/>
            <a:ext cx="3886200" cy="3736848"/>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8" name="Content Placeholder 30"/>
          <p:cNvSpPr>
            <a:spLocks noGrp="1"/>
          </p:cNvSpPr>
          <p:nvPr>
            <p:ph sz="quarter" idx="13"/>
          </p:nvPr>
        </p:nvSpPr>
        <p:spPr>
          <a:xfrm>
            <a:off x="352426" y="2011680"/>
            <a:ext cx="3886200" cy="3736848"/>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0" name="Title 29"/>
          <p:cNvSpPr>
            <a:spLocks noGrp="1"/>
          </p:cNvSpPr>
          <p:nvPr>
            <p:ph type="title"/>
          </p:nvPr>
        </p:nvSpPr>
        <p:spPr/>
        <p:txBody>
          <a:bodyPr/>
          <a:lstStyle/>
          <a:p>
            <a:r>
              <a:rPr lang="en-US" smtClean="0"/>
              <a:t>Click to edit Master title style</a:t>
            </a:r>
            <a:endParaRPr lang="en-US"/>
          </a:p>
        </p:txBody>
      </p:sp>
      <p:sp>
        <p:nvSpPr>
          <p:cNvPr id="20" name="Date Placeholder 19"/>
          <p:cNvSpPr>
            <a:spLocks noGrp="1"/>
          </p:cNvSpPr>
          <p:nvPr>
            <p:ph type="dt" sz="half" idx="16"/>
          </p:nvPr>
        </p:nvSpPr>
        <p:spPr/>
        <p:txBody>
          <a:bodyPr/>
          <a:lstStyle/>
          <a:p>
            <a:fld id="{1E06184E-3CD7-4D93-862D-E21C2E6C40C0}" type="datetimeFigureOut">
              <a:rPr lang="en-CA" smtClean="0"/>
              <a:t>28/11/2012</a:t>
            </a:fld>
            <a:endParaRPr lang="en-CA"/>
          </a:p>
        </p:txBody>
      </p:sp>
      <p:sp>
        <p:nvSpPr>
          <p:cNvPr id="24" name="Slide Number Placeholder 23"/>
          <p:cNvSpPr>
            <a:spLocks noGrp="1"/>
          </p:cNvSpPr>
          <p:nvPr>
            <p:ph type="sldNum" sz="quarter" idx="17"/>
          </p:nvPr>
        </p:nvSpPr>
        <p:spPr/>
        <p:txBody>
          <a:bodyPr/>
          <a:lstStyle/>
          <a:p>
            <a:fld id="{B2D66881-E58A-493B-A353-E755C1460B08}" type="slidenum">
              <a:rPr lang="en-CA" smtClean="0"/>
              <a:t>‹#›</a:t>
            </a:fld>
            <a:endParaRPr lang="en-CA"/>
          </a:p>
        </p:txBody>
      </p:sp>
      <p:sp>
        <p:nvSpPr>
          <p:cNvPr id="29" name="Footer Placeholder 28"/>
          <p:cNvSpPr>
            <a:spLocks noGrp="1"/>
          </p:cNvSpPr>
          <p:nvPr>
            <p:ph type="ftr" sz="quarter" idx="18"/>
          </p:nvPr>
        </p:nvSpPr>
        <p:spPr/>
        <p:txBody>
          <a:bodyPr/>
          <a:lstStyle/>
          <a:p>
            <a:endParaRPr lang="en-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ate Placeholder 10"/>
          <p:cNvSpPr>
            <a:spLocks noGrp="1"/>
          </p:cNvSpPr>
          <p:nvPr>
            <p:ph type="dt" sz="half" idx="10"/>
          </p:nvPr>
        </p:nvSpPr>
        <p:spPr/>
        <p:txBody>
          <a:bodyPr/>
          <a:lstStyle/>
          <a:p>
            <a:fld id="{1E06184E-3CD7-4D93-862D-E21C2E6C40C0}" type="datetimeFigureOut">
              <a:rPr lang="en-CA" smtClean="0"/>
              <a:t>28/11/2012</a:t>
            </a:fld>
            <a:endParaRPr lang="en-CA"/>
          </a:p>
        </p:txBody>
      </p:sp>
      <p:sp>
        <p:nvSpPr>
          <p:cNvPr id="14" name="Slide Number Placeholder 13"/>
          <p:cNvSpPr>
            <a:spLocks noGrp="1"/>
          </p:cNvSpPr>
          <p:nvPr>
            <p:ph type="sldNum" sz="quarter" idx="11"/>
          </p:nvPr>
        </p:nvSpPr>
        <p:spPr/>
        <p:txBody>
          <a:bodyPr/>
          <a:lstStyle/>
          <a:p>
            <a:fld id="{B2D66881-E58A-493B-A353-E755C1460B08}" type="slidenum">
              <a:rPr lang="en-CA" smtClean="0"/>
              <a:t>‹#›</a:t>
            </a:fld>
            <a:endParaRPr lang="en-CA"/>
          </a:p>
        </p:txBody>
      </p:sp>
      <p:sp>
        <p:nvSpPr>
          <p:cNvPr id="18" name="Footer Placeholder 17"/>
          <p:cNvSpPr>
            <a:spLocks noGrp="1"/>
          </p:cNvSpPr>
          <p:nvPr>
            <p:ph type="ftr" sz="quarter" idx="12"/>
          </p:nvPr>
        </p:nvSpPr>
        <p:spPr/>
        <p:txBody>
          <a:bodyPr/>
          <a:lstStyle/>
          <a:p>
            <a:endParaRPr lang="en-CA"/>
          </a:p>
        </p:txBody>
      </p:sp>
      <p:sp>
        <p:nvSpPr>
          <p:cNvPr id="15" name="Title 14"/>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ate Placeholder 6"/>
          <p:cNvSpPr>
            <a:spLocks noGrp="1"/>
          </p:cNvSpPr>
          <p:nvPr>
            <p:ph type="dt" sz="half" idx="10"/>
          </p:nvPr>
        </p:nvSpPr>
        <p:spPr/>
        <p:txBody>
          <a:bodyPr/>
          <a:lstStyle/>
          <a:p>
            <a:fld id="{1E06184E-3CD7-4D93-862D-E21C2E6C40C0}" type="datetimeFigureOut">
              <a:rPr lang="en-CA" smtClean="0"/>
              <a:t>28/11/2012</a:t>
            </a:fld>
            <a:endParaRPr lang="en-CA"/>
          </a:p>
        </p:txBody>
      </p:sp>
      <p:sp>
        <p:nvSpPr>
          <p:cNvPr id="12" name="Slide Number Placeholder 11"/>
          <p:cNvSpPr>
            <a:spLocks noGrp="1"/>
          </p:cNvSpPr>
          <p:nvPr>
            <p:ph type="sldNum" sz="quarter" idx="11"/>
          </p:nvPr>
        </p:nvSpPr>
        <p:spPr/>
        <p:txBody>
          <a:bodyPr/>
          <a:lstStyle/>
          <a:p>
            <a:fld id="{B2D66881-E58A-493B-A353-E755C1460B08}" type="slidenum">
              <a:rPr lang="en-CA" smtClean="0"/>
              <a:t>‹#›</a:t>
            </a:fld>
            <a:endParaRPr lang="en-CA"/>
          </a:p>
        </p:txBody>
      </p:sp>
      <p:sp>
        <p:nvSpPr>
          <p:cNvPr id="13" name="Footer Placeholder 12"/>
          <p:cNvSpPr>
            <a:spLocks noGrp="1"/>
          </p:cNvSpPr>
          <p:nvPr>
            <p:ph type="ftr" sz="quarter" idx="12"/>
          </p:nvPr>
        </p:nvSpPr>
        <p:spPr/>
        <p:txBody>
          <a:bodyPr/>
          <a:lstStyle/>
          <a:p>
            <a:endParaRPr lang="en-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5734050"/>
            <a:ext cx="9144000" cy="11239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p:cNvCxnSpPr/>
          <p:nvPr/>
        </p:nvCxnSpPr>
        <p:spPr>
          <a:xfrm>
            <a:off x="0" y="569595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itle 23"/>
          <p:cNvSpPr>
            <a:spLocks noGrp="1"/>
          </p:cNvSpPr>
          <p:nvPr>
            <p:ph type="title"/>
          </p:nvPr>
        </p:nvSpPr>
        <p:spPr/>
        <p:txBody>
          <a:bodyPr/>
          <a:lstStyle/>
          <a:p>
            <a:r>
              <a:rPr lang="en-US" smtClean="0"/>
              <a:t>Click to edit Master title style</a:t>
            </a:r>
            <a:endParaRPr lang="en-US"/>
          </a:p>
        </p:txBody>
      </p:sp>
      <p:sp>
        <p:nvSpPr>
          <p:cNvPr id="11" name="Text Placeholder 3"/>
          <p:cNvSpPr>
            <a:spLocks noGrp="1"/>
          </p:cNvSpPr>
          <p:nvPr>
            <p:ph type="body" sz="half" idx="2"/>
          </p:nvPr>
        </p:nvSpPr>
        <p:spPr>
          <a:xfrm>
            <a:off x="352426" y="1463040"/>
            <a:ext cx="3381375" cy="3967162"/>
          </a:xfrm>
        </p:spPr>
        <p:txBody>
          <a:bodyPr>
            <a:normAutofit/>
          </a:bodyPr>
          <a:lstStyle>
            <a:lvl1pPr marL="0" indent="0">
              <a:lnSpc>
                <a:spcPct val="150000"/>
              </a:lnSpc>
              <a:buNone/>
              <a:defRPr sz="1600" b="0" i="1" spc="0" baseline="0">
                <a:solidFill>
                  <a:schemeClr val="tx2"/>
                </a:solidFill>
                <a:latin typeface="+mn-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6" name="Content Placeholder 11"/>
          <p:cNvSpPr>
            <a:spLocks noGrp="1"/>
          </p:cNvSpPr>
          <p:nvPr>
            <p:ph sz="quarter" idx="14"/>
          </p:nvPr>
        </p:nvSpPr>
        <p:spPr>
          <a:xfrm>
            <a:off x="4105275" y="1463040"/>
            <a:ext cx="4681538" cy="3968496"/>
          </a:xfrm>
        </p:spPr>
        <p:txBody>
          <a:bodyPr>
            <a:normAutofit/>
          </a:bodyPr>
          <a:lstStyle>
            <a:lvl1pPr>
              <a:defRPr sz="1600"/>
            </a:lvl1pPr>
            <a:lvl2pPr>
              <a:defRPr sz="16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Date Placeholder 12"/>
          <p:cNvSpPr>
            <a:spLocks noGrp="1"/>
          </p:cNvSpPr>
          <p:nvPr>
            <p:ph type="dt" sz="half" idx="15"/>
          </p:nvPr>
        </p:nvSpPr>
        <p:spPr/>
        <p:txBody>
          <a:bodyPr/>
          <a:lstStyle/>
          <a:p>
            <a:fld id="{1E06184E-3CD7-4D93-862D-E21C2E6C40C0}" type="datetimeFigureOut">
              <a:rPr lang="en-CA" smtClean="0"/>
              <a:t>28/11/2012</a:t>
            </a:fld>
            <a:endParaRPr lang="en-CA"/>
          </a:p>
        </p:txBody>
      </p:sp>
      <p:sp>
        <p:nvSpPr>
          <p:cNvPr id="18" name="Slide Number Placeholder 17"/>
          <p:cNvSpPr>
            <a:spLocks noGrp="1"/>
          </p:cNvSpPr>
          <p:nvPr>
            <p:ph type="sldNum" sz="quarter" idx="16"/>
          </p:nvPr>
        </p:nvSpPr>
        <p:spPr/>
        <p:txBody>
          <a:bodyPr/>
          <a:lstStyle/>
          <a:p>
            <a:fld id="{B2D66881-E58A-493B-A353-E755C1460B08}" type="slidenum">
              <a:rPr lang="en-CA" smtClean="0"/>
              <a:t>‹#›</a:t>
            </a:fld>
            <a:endParaRPr lang="en-CA"/>
          </a:p>
        </p:txBody>
      </p:sp>
      <p:sp>
        <p:nvSpPr>
          <p:cNvPr id="20" name="Footer Placeholder 19"/>
          <p:cNvSpPr>
            <a:spLocks noGrp="1"/>
          </p:cNvSpPr>
          <p:nvPr>
            <p:ph type="ftr" sz="quarter" idx="17"/>
          </p:nvPr>
        </p:nvSpPr>
        <p:spPr/>
        <p:txBody>
          <a:bodyPr/>
          <a:lstStyle/>
          <a:p>
            <a:endParaRPr lang="en-C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5229224" y="0"/>
            <a:ext cx="3914775" cy="5657850"/>
          </a:xfrm>
        </p:spPr>
        <p:txBody>
          <a:bodyPr anchor="ctr" anchorCtr="0"/>
          <a:lstStyle>
            <a:lvl1pPr marL="0" indent="0" algn="ctr">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25" name="Text Placeholder 24"/>
          <p:cNvSpPr>
            <a:spLocks noGrp="1"/>
          </p:cNvSpPr>
          <p:nvPr>
            <p:ph type="body" sz="quarter" idx="13"/>
          </p:nvPr>
        </p:nvSpPr>
        <p:spPr>
          <a:xfrm>
            <a:off x="352426" y="1600199"/>
            <a:ext cx="4572000" cy="3593237"/>
          </a:xfrm>
        </p:spPr>
        <p:txBody>
          <a:bodyPr>
            <a:normAutofit/>
          </a:bodyPr>
          <a:lstStyle>
            <a:lvl1pPr marL="0" indent="0">
              <a:lnSpc>
                <a:spcPct val="150000"/>
              </a:lnSpc>
              <a:spcBef>
                <a:spcPts val="0"/>
              </a:spcBef>
              <a:buNone/>
              <a:defRPr sz="1600" i="1">
                <a:solidFill>
                  <a:schemeClr val="tx1"/>
                </a:solidFill>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lvl="0"/>
            <a:r>
              <a:rPr lang="en-US" smtClean="0"/>
              <a:t>Click to edit Master text styles</a:t>
            </a:r>
          </a:p>
        </p:txBody>
      </p:sp>
      <p:sp>
        <p:nvSpPr>
          <p:cNvPr id="11" name="Rectangle 10"/>
          <p:cNvSpPr/>
          <p:nvPr/>
        </p:nvSpPr>
        <p:spPr>
          <a:xfrm>
            <a:off x="0" y="5734050"/>
            <a:ext cx="9144000" cy="11239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p:nvPr/>
        </p:nvCxnSpPr>
        <p:spPr>
          <a:xfrm>
            <a:off x="0" y="569595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itle Placeholder 1"/>
          <p:cNvSpPr>
            <a:spLocks noGrp="1"/>
          </p:cNvSpPr>
          <p:nvPr>
            <p:ph type="title"/>
          </p:nvPr>
        </p:nvSpPr>
        <p:spPr>
          <a:xfrm>
            <a:off x="352425" y="275208"/>
            <a:ext cx="4572000" cy="1324992"/>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13" name="Date Placeholder 12"/>
          <p:cNvSpPr>
            <a:spLocks noGrp="1"/>
          </p:cNvSpPr>
          <p:nvPr>
            <p:ph type="dt" sz="half" idx="14"/>
          </p:nvPr>
        </p:nvSpPr>
        <p:spPr/>
        <p:txBody>
          <a:bodyPr/>
          <a:lstStyle/>
          <a:p>
            <a:fld id="{1E06184E-3CD7-4D93-862D-E21C2E6C40C0}" type="datetimeFigureOut">
              <a:rPr lang="en-CA" smtClean="0"/>
              <a:t>28/11/2012</a:t>
            </a:fld>
            <a:endParaRPr lang="en-CA"/>
          </a:p>
        </p:txBody>
      </p:sp>
      <p:sp>
        <p:nvSpPr>
          <p:cNvPr id="20" name="Slide Number Placeholder 19"/>
          <p:cNvSpPr>
            <a:spLocks noGrp="1"/>
          </p:cNvSpPr>
          <p:nvPr>
            <p:ph type="sldNum" sz="quarter" idx="15"/>
          </p:nvPr>
        </p:nvSpPr>
        <p:spPr/>
        <p:txBody>
          <a:bodyPr/>
          <a:lstStyle/>
          <a:p>
            <a:fld id="{B2D66881-E58A-493B-A353-E755C1460B08}" type="slidenum">
              <a:rPr lang="en-CA" smtClean="0"/>
              <a:t>‹#›</a:t>
            </a:fld>
            <a:endParaRPr lang="en-CA"/>
          </a:p>
        </p:txBody>
      </p:sp>
      <p:sp>
        <p:nvSpPr>
          <p:cNvPr id="21" name="Footer Placeholder 20"/>
          <p:cNvSpPr>
            <a:spLocks noGrp="1"/>
          </p:cNvSpPr>
          <p:nvPr>
            <p:ph type="ftr" sz="quarter" idx="16"/>
          </p:nvPr>
        </p:nvSpPr>
        <p:spPr/>
        <p:txBody>
          <a:bodyPr/>
          <a:lstStyle/>
          <a:p>
            <a:endParaRPr lang="en-C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2426" y="228600"/>
            <a:ext cx="768096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352426" y="1463040"/>
            <a:ext cx="7680960" cy="4343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52426" y="6543676"/>
            <a:ext cx="1466850" cy="247650"/>
          </a:xfrm>
          <a:prstGeom prst="rect">
            <a:avLst/>
          </a:prstGeom>
        </p:spPr>
        <p:txBody>
          <a:bodyPr vert="horz" lIns="91440" tIns="45720" rIns="91440" bIns="45720" rtlCol="0" anchor="ctr">
            <a:normAutofit/>
          </a:bodyPr>
          <a:lstStyle>
            <a:lvl1pPr algn="l">
              <a:defRPr sz="1000" b="1">
                <a:solidFill>
                  <a:schemeClr val="tx1">
                    <a:alpha val="65000"/>
                  </a:schemeClr>
                </a:solidFill>
              </a:defRPr>
            </a:lvl1pPr>
          </a:lstStyle>
          <a:p>
            <a:fld id="{1E06184E-3CD7-4D93-862D-E21C2E6C40C0}" type="datetimeFigureOut">
              <a:rPr lang="en-CA" smtClean="0"/>
              <a:t>28/11/2012</a:t>
            </a:fld>
            <a:endParaRPr lang="en-CA"/>
          </a:p>
        </p:txBody>
      </p:sp>
      <p:sp>
        <p:nvSpPr>
          <p:cNvPr id="5" name="Footer Placeholder 4"/>
          <p:cNvSpPr>
            <a:spLocks noGrp="1"/>
          </p:cNvSpPr>
          <p:nvPr>
            <p:ph type="ftr" sz="quarter" idx="3"/>
          </p:nvPr>
        </p:nvSpPr>
        <p:spPr>
          <a:xfrm>
            <a:off x="1809749" y="6543676"/>
            <a:ext cx="4086225" cy="247650"/>
          </a:xfrm>
          <a:prstGeom prst="rect">
            <a:avLst/>
          </a:prstGeom>
        </p:spPr>
        <p:txBody>
          <a:bodyPr vert="horz" lIns="91440" tIns="45720" rIns="91440" bIns="45720" rtlCol="0" anchor="ctr">
            <a:normAutofit/>
          </a:bodyPr>
          <a:lstStyle>
            <a:lvl1pPr algn="l">
              <a:defRPr sz="1000" b="1" i="1">
                <a:solidFill>
                  <a:schemeClr val="tx1">
                    <a:alpha val="65000"/>
                  </a:schemeClr>
                </a:solidFill>
              </a:defRPr>
            </a:lvl1pPr>
          </a:lstStyle>
          <a:p>
            <a:endParaRPr lang="en-CA"/>
          </a:p>
        </p:txBody>
      </p:sp>
      <p:sp>
        <p:nvSpPr>
          <p:cNvPr id="6" name="Slide Number Placeholder 5"/>
          <p:cNvSpPr>
            <a:spLocks noGrp="1"/>
          </p:cNvSpPr>
          <p:nvPr>
            <p:ph type="sldNum" sz="quarter" idx="4"/>
          </p:nvPr>
        </p:nvSpPr>
        <p:spPr>
          <a:xfrm>
            <a:off x="7886700" y="6543676"/>
            <a:ext cx="876300" cy="247650"/>
          </a:xfrm>
          <a:prstGeom prst="rect">
            <a:avLst/>
          </a:prstGeom>
        </p:spPr>
        <p:txBody>
          <a:bodyPr vert="horz" lIns="91440" tIns="45720" rIns="91440" bIns="45720" rtlCol="0" anchor="ctr">
            <a:normAutofit/>
          </a:bodyPr>
          <a:lstStyle>
            <a:lvl1pPr algn="r">
              <a:defRPr sz="1000" b="1">
                <a:solidFill>
                  <a:schemeClr val="tx1">
                    <a:alpha val="65000"/>
                  </a:schemeClr>
                </a:solidFill>
              </a:defRPr>
            </a:lvl1pPr>
          </a:lstStyle>
          <a:p>
            <a:fld id="{B2D66881-E58A-493B-A353-E755C1460B08}" type="slidenum">
              <a:rPr lang="en-CA" smtClean="0"/>
              <a:t>‹#›</a:t>
            </a:fld>
            <a:endParaRPr lang="en-CA"/>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ts val="400"/>
        </a:spcBef>
        <a:buNone/>
        <a:defRPr sz="4000" b="0" kern="1200" cap="none" spc="0" baseline="0">
          <a:solidFill>
            <a:schemeClr val="tx1"/>
          </a:solidFill>
          <a:latin typeface="+mj-lt"/>
          <a:ea typeface="+mj-ea"/>
          <a:cs typeface="Tunga" pitchFamily="2"/>
        </a:defRPr>
      </a:lvl1pPr>
    </p:titleStyle>
    <p:body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b="1" i="0" dirty="0" smtClean="0"/>
              <a:t>The </a:t>
            </a:r>
            <a:r>
              <a:rPr lang="en-US" b="1" i="0" dirty="0"/>
              <a:t>S</a:t>
            </a:r>
            <a:r>
              <a:rPr lang="en-US" b="1" i="0" dirty="0" smtClean="0"/>
              <a:t>urprising Truth About What Motivates Us</a:t>
            </a:r>
          </a:p>
          <a:p>
            <a:r>
              <a:rPr lang="en-US" dirty="0" smtClean="0"/>
              <a:t>By Daniel Pink</a:t>
            </a:r>
          </a:p>
        </p:txBody>
      </p:sp>
      <p:sp>
        <p:nvSpPr>
          <p:cNvPr id="2" name="Title 1"/>
          <p:cNvSpPr>
            <a:spLocks noGrp="1"/>
          </p:cNvSpPr>
          <p:nvPr>
            <p:ph type="title"/>
          </p:nvPr>
        </p:nvSpPr>
        <p:spPr/>
        <p:txBody>
          <a:bodyPr/>
          <a:lstStyle/>
          <a:p>
            <a:r>
              <a:rPr lang="en-US" dirty="0" smtClean="0"/>
              <a:t>Drive</a:t>
            </a:r>
            <a:endParaRPr lang="en-CA" dirty="0"/>
          </a:p>
        </p:txBody>
      </p:sp>
    </p:spTree>
    <p:extLst>
      <p:ext uri="{BB962C8B-B14F-4D97-AF65-F5344CB8AC3E}">
        <p14:creationId xmlns:p14="http://schemas.microsoft.com/office/powerpoint/2010/main" val="40012804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r>
              <a:rPr lang="en-US" sz="2800" dirty="0" smtClean="0"/>
              <a:t>Tens of thousands of software projects – Linux, Firefox, etc.</a:t>
            </a:r>
          </a:p>
          <a:p>
            <a:r>
              <a:rPr lang="en-US" sz="2800" dirty="0" smtClean="0"/>
              <a:t>But also open source:</a:t>
            </a:r>
          </a:p>
          <a:p>
            <a:pPr marL="457200" indent="-457200">
              <a:spcBef>
                <a:spcPts val="0"/>
              </a:spcBef>
              <a:buFont typeface="Arial" pitchFamily="34" charset="0"/>
              <a:buChar char="•"/>
            </a:pPr>
            <a:r>
              <a:rPr lang="en-US" sz="2800" dirty="0"/>
              <a:t>C</a:t>
            </a:r>
            <a:r>
              <a:rPr lang="en-US" sz="2800" dirty="0" smtClean="0"/>
              <a:t>ookbooks, textbooks</a:t>
            </a:r>
          </a:p>
          <a:p>
            <a:pPr marL="457200" indent="-457200">
              <a:spcBef>
                <a:spcPts val="0"/>
              </a:spcBef>
              <a:buFont typeface="Arial" pitchFamily="34" charset="0"/>
              <a:buChar char="•"/>
            </a:pPr>
            <a:r>
              <a:rPr lang="en-US" sz="2800" dirty="0" smtClean="0"/>
              <a:t>Car design</a:t>
            </a:r>
          </a:p>
          <a:p>
            <a:pPr marL="457200" indent="-457200">
              <a:spcBef>
                <a:spcPts val="0"/>
              </a:spcBef>
              <a:buFont typeface="Arial" pitchFamily="34" charset="0"/>
              <a:buChar char="•"/>
            </a:pPr>
            <a:r>
              <a:rPr lang="en-US" sz="2800" dirty="0" smtClean="0"/>
              <a:t>Medical research</a:t>
            </a:r>
          </a:p>
          <a:p>
            <a:pPr marL="457200" indent="-457200">
              <a:spcBef>
                <a:spcPts val="0"/>
              </a:spcBef>
              <a:buFont typeface="Arial" pitchFamily="34" charset="0"/>
              <a:buChar char="•"/>
            </a:pPr>
            <a:r>
              <a:rPr lang="en-US" sz="2800" dirty="0" smtClean="0"/>
              <a:t>Legal briefs</a:t>
            </a:r>
          </a:p>
          <a:p>
            <a:pPr marL="457200" indent="-457200">
              <a:spcBef>
                <a:spcPts val="0"/>
              </a:spcBef>
              <a:buFont typeface="Arial" pitchFamily="34" charset="0"/>
              <a:buChar char="•"/>
            </a:pPr>
            <a:r>
              <a:rPr lang="en-US" sz="2800" dirty="0" smtClean="0"/>
              <a:t>Stock photography</a:t>
            </a:r>
          </a:p>
          <a:p>
            <a:pPr marL="457200" indent="-457200">
              <a:spcBef>
                <a:spcPts val="0"/>
              </a:spcBef>
              <a:buFont typeface="Arial" pitchFamily="34" charset="0"/>
              <a:buChar char="•"/>
            </a:pPr>
            <a:r>
              <a:rPr lang="en-US" sz="2800" dirty="0" smtClean="0"/>
              <a:t>Prosthetics</a:t>
            </a:r>
          </a:p>
          <a:p>
            <a:pPr marL="457200" indent="-457200">
              <a:spcBef>
                <a:spcPts val="0"/>
              </a:spcBef>
              <a:buFont typeface="Arial" pitchFamily="34" charset="0"/>
              <a:buChar char="•"/>
            </a:pPr>
            <a:r>
              <a:rPr lang="en-US" sz="2800" dirty="0" smtClean="0"/>
              <a:t>Credit unions, cola, beer, etc.</a:t>
            </a:r>
          </a:p>
          <a:p>
            <a:pPr marL="457200" indent="-457200">
              <a:buFont typeface="Arial" pitchFamily="34" charset="0"/>
              <a:buChar char="•"/>
            </a:pPr>
            <a:endParaRPr lang="en-CA" sz="2800" dirty="0"/>
          </a:p>
        </p:txBody>
      </p:sp>
      <p:sp>
        <p:nvSpPr>
          <p:cNvPr id="3" name="Title 2"/>
          <p:cNvSpPr>
            <a:spLocks noGrp="1"/>
          </p:cNvSpPr>
          <p:nvPr>
            <p:ph type="title"/>
          </p:nvPr>
        </p:nvSpPr>
        <p:spPr/>
        <p:txBody>
          <a:bodyPr/>
          <a:lstStyle/>
          <a:p>
            <a:r>
              <a:rPr lang="en-US" dirty="0" smtClean="0"/>
              <a:t>Open Source</a:t>
            </a:r>
            <a:endParaRPr lang="en-CA" dirty="0"/>
          </a:p>
        </p:txBody>
      </p:sp>
    </p:spTree>
    <p:extLst>
      <p:ext uri="{BB962C8B-B14F-4D97-AF65-F5344CB8AC3E}">
        <p14:creationId xmlns:p14="http://schemas.microsoft.com/office/powerpoint/2010/main" val="23125852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r>
              <a:rPr lang="en-US" sz="2800" dirty="0" smtClean="0"/>
              <a:t>No vow of poverty</a:t>
            </a:r>
          </a:p>
          <a:p>
            <a:r>
              <a:rPr lang="en-US" sz="2800" dirty="0" smtClean="0"/>
              <a:t>Can burnish reputations, improve earning potential, hone skills</a:t>
            </a:r>
          </a:p>
          <a:p>
            <a:r>
              <a:rPr lang="en-US" sz="2800" dirty="0" smtClean="0"/>
              <a:t>MIT study – Motivation for open source – How creative a person feels when working on the project is the strongest and most pervasive driver</a:t>
            </a:r>
          </a:p>
          <a:p>
            <a:r>
              <a:rPr lang="en-US" sz="2800" dirty="0" smtClean="0"/>
              <a:t>Participants reached a state of “flow”</a:t>
            </a:r>
            <a:endParaRPr lang="en-CA" sz="2800" dirty="0"/>
          </a:p>
        </p:txBody>
      </p:sp>
      <p:sp>
        <p:nvSpPr>
          <p:cNvPr id="3" name="Title 2"/>
          <p:cNvSpPr>
            <a:spLocks noGrp="1"/>
          </p:cNvSpPr>
          <p:nvPr>
            <p:ph type="title"/>
          </p:nvPr>
        </p:nvSpPr>
        <p:spPr/>
        <p:txBody>
          <a:bodyPr>
            <a:normAutofit fontScale="90000"/>
          </a:bodyPr>
          <a:lstStyle/>
          <a:p>
            <a:r>
              <a:rPr lang="en-US" dirty="0" smtClean="0"/>
              <a:t>Open source – relies on Intrinsic Motivation</a:t>
            </a:r>
            <a:endParaRPr lang="en-CA" dirty="0"/>
          </a:p>
        </p:txBody>
      </p:sp>
    </p:spTree>
    <p:extLst>
      <p:ext uri="{BB962C8B-B14F-4D97-AF65-F5344CB8AC3E}">
        <p14:creationId xmlns:p14="http://schemas.microsoft.com/office/powerpoint/2010/main" val="25169363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352426" y="1463040"/>
            <a:ext cx="7680960" cy="5090160"/>
          </a:xfrm>
        </p:spPr>
        <p:txBody>
          <a:bodyPr>
            <a:normAutofit lnSpcReduction="10000"/>
          </a:bodyPr>
          <a:lstStyle/>
          <a:p>
            <a:r>
              <a:rPr lang="en-US" sz="2800" dirty="0" smtClean="0"/>
              <a:t>Two types of businesses – profit and nonprofit</a:t>
            </a:r>
          </a:p>
          <a:p>
            <a:r>
              <a:rPr lang="en-US" sz="2800" dirty="0" smtClean="0"/>
              <a:t>One makes money, the other does good.</a:t>
            </a:r>
          </a:p>
          <a:p>
            <a:r>
              <a:rPr lang="en-US" sz="2800" dirty="0" smtClean="0"/>
              <a:t>Publically traded – one overriding responsibility – maximize shareholder gain</a:t>
            </a:r>
          </a:p>
          <a:p>
            <a:r>
              <a:rPr lang="en-US" sz="2800" dirty="0" smtClean="0"/>
              <a:t>2008 – Vermont – 1</a:t>
            </a:r>
            <a:r>
              <a:rPr lang="en-US" sz="2800" baseline="30000" dirty="0" smtClean="0"/>
              <a:t>st</a:t>
            </a:r>
            <a:r>
              <a:rPr lang="en-US" sz="2800" dirty="0" smtClean="0"/>
              <a:t> state to allow a new type of business – low-profit, limited liability corporation – operates like a </a:t>
            </a:r>
            <a:r>
              <a:rPr lang="en-US" sz="2800" dirty="0"/>
              <a:t>f</a:t>
            </a:r>
            <a:r>
              <a:rPr lang="en-US" sz="2800" dirty="0" smtClean="0"/>
              <a:t>or-profit but its primary aim is to offer significant social benefits</a:t>
            </a:r>
          </a:p>
          <a:p>
            <a:r>
              <a:rPr lang="en-US" sz="2800" dirty="0" smtClean="0"/>
              <a:t>Social businesses, for-benefit organizations, and B </a:t>
            </a:r>
            <a:r>
              <a:rPr lang="en-US" sz="2800" dirty="0"/>
              <a:t>C</a:t>
            </a:r>
            <a:r>
              <a:rPr lang="en-US" sz="2800" dirty="0" smtClean="0"/>
              <a:t>orporations – incentives favor long-term value and social impact</a:t>
            </a:r>
          </a:p>
          <a:p>
            <a:endParaRPr lang="en-CA" sz="2800" dirty="0"/>
          </a:p>
        </p:txBody>
      </p:sp>
      <p:sp>
        <p:nvSpPr>
          <p:cNvPr id="3" name="Title 2"/>
          <p:cNvSpPr>
            <a:spLocks noGrp="1"/>
          </p:cNvSpPr>
          <p:nvPr>
            <p:ph type="title"/>
          </p:nvPr>
        </p:nvSpPr>
        <p:spPr/>
        <p:txBody>
          <a:bodyPr/>
          <a:lstStyle/>
          <a:p>
            <a:r>
              <a:rPr lang="en-US" dirty="0" smtClean="0"/>
              <a:t>More than open source</a:t>
            </a:r>
            <a:endParaRPr lang="en-CA" dirty="0"/>
          </a:p>
        </p:txBody>
      </p:sp>
    </p:spTree>
    <p:extLst>
      <p:ext uri="{BB962C8B-B14F-4D97-AF65-F5344CB8AC3E}">
        <p14:creationId xmlns:p14="http://schemas.microsoft.com/office/powerpoint/2010/main" val="5937123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r>
              <a:rPr lang="en-US" sz="2800" dirty="0" smtClean="0"/>
              <a:t>In the past, economics taught us that humans are wealth </a:t>
            </a:r>
            <a:r>
              <a:rPr lang="en-US" sz="2800" dirty="0" err="1" smtClean="0"/>
              <a:t>maximizers</a:t>
            </a:r>
            <a:r>
              <a:rPr lang="en-US" sz="2800" dirty="0" smtClean="0"/>
              <a:t> – we will always do what is best for us</a:t>
            </a:r>
          </a:p>
          <a:p>
            <a:r>
              <a:rPr lang="en-US" sz="2800" dirty="0" smtClean="0"/>
              <a:t>An experiment... Someone gives me $10 to share with you</a:t>
            </a:r>
          </a:p>
          <a:p>
            <a:r>
              <a:rPr lang="en-US" sz="2800" dirty="0" smtClean="0"/>
              <a:t>2002 – Nobel Award in economics went to Daniel </a:t>
            </a:r>
            <a:r>
              <a:rPr lang="en-US" sz="2800" dirty="0" err="1" smtClean="0"/>
              <a:t>Kahneman</a:t>
            </a:r>
            <a:r>
              <a:rPr lang="en-US" sz="2800" dirty="0" smtClean="0"/>
              <a:t>, a psychologist. He revealed that humans are not always rational calculators of our economic self-interest.</a:t>
            </a:r>
          </a:p>
          <a:p>
            <a:endParaRPr lang="en-US" sz="2800" dirty="0" smtClean="0"/>
          </a:p>
          <a:p>
            <a:endParaRPr lang="en-US" sz="2800" dirty="0" smtClean="0"/>
          </a:p>
          <a:p>
            <a:endParaRPr lang="en-CA" sz="2800" dirty="0"/>
          </a:p>
        </p:txBody>
      </p:sp>
      <p:sp>
        <p:nvSpPr>
          <p:cNvPr id="3" name="Title 2"/>
          <p:cNvSpPr>
            <a:spLocks noGrp="1"/>
          </p:cNvSpPr>
          <p:nvPr>
            <p:ph type="title"/>
          </p:nvPr>
        </p:nvSpPr>
        <p:spPr/>
        <p:txBody>
          <a:bodyPr>
            <a:normAutofit fontScale="90000"/>
          </a:bodyPr>
          <a:lstStyle/>
          <a:p>
            <a:r>
              <a:rPr lang="en-US" dirty="0" smtClean="0"/>
              <a:t>The Way we Think about What we Do</a:t>
            </a:r>
            <a:endParaRPr lang="en-CA" dirty="0"/>
          </a:p>
        </p:txBody>
      </p:sp>
    </p:spTree>
    <p:extLst>
      <p:ext uri="{BB962C8B-B14F-4D97-AF65-F5344CB8AC3E}">
        <p14:creationId xmlns:p14="http://schemas.microsoft.com/office/powerpoint/2010/main" val="34050856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lnSpcReduction="10000"/>
          </a:bodyPr>
          <a:lstStyle/>
          <a:p>
            <a:r>
              <a:rPr lang="en-US" sz="2800" dirty="0"/>
              <a:t>This </a:t>
            </a:r>
            <a:r>
              <a:rPr lang="en-US" sz="2800" dirty="0" smtClean="0"/>
              <a:t>calls </a:t>
            </a:r>
            <a:r>
              <a:rPr lang="en-US" sz="2800" dirty="0"/>
              <a:t>into question the assumptions of Motivation 2.0 – sometimes these motivators work, sometimes they don’t </a:t>
            </a:r>
          </a:p>
          <a:p>
            <a:r>
              <a:rPr lang="en-US" sz="2400" dirty="0" smtClean="0"/>
              <a:t>We leave lucrative jobs to take low-paying ones that have a clearer sense of purpose</a:t>
            </a:r>
          </a:p>
          <a:p>
            <a:r>
              <a:rPr lang="en-US" sz="2400" dirty="0" smtClean="0"/>
              <a:t>We work to master the piano on the weekends, although we have little hope of making a dime</a:t>
            </a:r>
            <a:r>
              <a:rPr lang="en-CA" sz="2400" dirty="0" smtClean="0"/>
              <a:t> from playing one</a:t>
            </a:r>
          </a:p>
          <a:p>
            <a:r>
              <a:rPr lang="en-US" sz="2400" dirty="0" smtClean="0"/>
              <a:t>We play with puzzles even though we don’t get a few dollars for solving them</a:t>
            </a:r>
            <a:endParaRPr lang="en-CA" sz="2400" dirty="0" smtClean="0"/>
          </a:p>
          <a:p>
            <a:r>
              <a:rPr lang="en-US" sz="2400" dirty="0" smtClean="0"/>
              <a:t>“It is inconceivable that people are motivated solely or even mainly by external incentives.”</a:t>
            </a:r>
            <a:r>
              <a:rPr lang="en-US" dirty="0" smtClean="0"/>
              <a:t>	</a:t>
            </a:r>
            <a:r>
              <a:rPr lang="en-US" sz="2400" dirty="0" smtClean="0"/>
              <a:t>Bruno Frey</a:t>
            </a:r>
          </a:p>
        </p:txBody>
      </p:sp>
      <p:sp>
        <p:nvSpPr>
          <p:cNvPr id="3" name="Title 2"/>
          <p:cNvSpPr>
            <a:spLocks noGrp="1"/>
          </p:cNvSpPr>
          <p:nvPr>
            <p:ph type="title"/>
          </p:nvPr>
        </p:nvSpPr>
        <p:spPr/>
        <p:txBody>
          <a:bodyPr/>
          <a:lstStyle/>
          <a:p>
            <a:r>
              <a:rPr lang="en-US" dirty="0" smtClean="0"/>
              <a:t>Humans are </a:t>
            </a:r>
            <a:r>
              <a:rPr lang="en-US" dirty="0"/>
              <a:t>P</a:t>
            </a:r>
            <a:r>
              <a:rPr lang="en-US" dirty="0" smtClean="0"/>
              <a:t>redictably Irrational</a:t>
            </a:r>
            <a:endParaRPr lang="en-CA" dirty="0"/>
          </a:p>
        </p:txBody>
      </p:sp>
    </p:spTree>
    <p:extLst>
      <p:ext uri="{BB962C8B-B14F-4D97-AF65-F5344CB8AC3E}">
        <p14:creationId xmlns:p14="http://schemas.microsoft.com/office/powerpoint/2010/main" val="27223934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r>
              <a:rPr lang="en-US" sz="2800" dirty="0" smtClean="0"/>
              <a:t>Frederick Taylor’s Ghost – “Work” </a:t>
            </a:r>
            <a:r>
              <a:rPr lang="en-US" sz="2800" dirty="0" smtClean="0"/>
              <a:t>consists </a:t>
            </a:r>
            <a:r>
              <a:rPr lang="en-US" sz="2800" dirty="0" smtClean="0"/>
              <a:t>mainly of uninteresting tasks. The only way to get people to them is to incentivize them properly and monitor them carefully.</a:t>
            </a:r>
          </a:p>
          <a:p>
            <a:r>
              <a:rPr lang="en-US" sz="2800" dirty="0" smtClean="0"/>
              <a:t>Jobs have become more complex, more interesting, and more self-directed.</a:t>
            </a:r>
          </a:p>
          <a:p>
            <a:r>
              <a:rPr lang="en-US" sz="2800" dirty="0" smtClean="0"/>
              <a:t>Yes, even the job of caring for human beings</a:t>
            </a:r>
            <a:endParaRPr lang="en-CA" sz="2800" dirty="0"/>
          </a:p>
        </p:txBody>
      </p:sp>
      <p:sp>
        <p:nvSpPr>
          <p:cNvPr id="3" name="Title 2"/>
          <p:cNvSpPr>
            <a:spLocks noGrp="1"/>
          </p:cNvSpPr>
          <p:nvPr>
            <p:ph type="title"/>
          </p:nvPr>
        </p:nvSpPr>
        <p:spPr/>
        <p:txBody>
          <a:bodyPr/>
          <a:lstStyle/>
          <a:p>
            <a:r>
              <a:rPr lang="en-US" dirty="0" smtClean="0"/>
              <a:t>The Way we Do what we Do</a:t>
            </a:r>
            <a:endParaRPr lang="en-CA" dirty="0"/>
          </a:p>
        </p:txBody>
      </p:sp>
    </p:spTree>
    <p:extLst>
      <p:ext uri="{BB962C8B-B14F-4D97-AF65-F5344CB8AC3E}">
        <p14:creationId xmlns:p14="http://schemas.microsoft.com/office/powerpoint/2010/main" val="3947486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fontScale="92500" lnSpcReduction="10000"/>
          </a:bodyPr>
          <a:lstStyle/>
          <a:p>
            <a:r>
              <a:rPr lang="en-US" sz="2800" dirty="0" smtClean="0"/>
              <a:t>Algorithmic </a:t>
            </a:r>
            <a:r>
              <a:rPr lang="en-US" sz="2800" dirty="0" smtClean="0"/>
              <a:t>– You follow a set of established instructions down a single pathway to one conclusion </a:t>
            </a:r>
            <a:r>
              <a:rPr lang="en-US" sz="2800" dirty="0" smtClean="0"/>
              <a:t>(there </a:t>
            </a:r>
            <a:r>
              <a:rPr lang="en-US" sz="2800" dirty="0" smtClean="0"/>
              <a:t>is an algorithm for solving it)</a:t>
            </a:r>
          </a:p>
          <a:p>
            <a:r>
              <a:rPr lang="en-US" sz="2800" dirty="0" smtClean="0"/>
              <a:t>Heuristic – The opposite.  Because there is no algorithm for it, you have to experiment with possibilities and devise a novel solution</a:t>
            </a:r>
          </a:p>
          <a:p>
            <a:endParaRPr lang="en-US" sz="2800" dirty="0" smtClean="0"/>
          </a:p>
          <a:p>
            <a:r>
              <a:rPr lang="en-US" sz="2800" dirty="0" smtClean="0"/>
              <a:t>Most work in North America, Europe, Australia and Japan has become more creative and less routine. Routine work has moved to India, Bulgaria, China and the Philippines where it can be done cheapest.</a:t>
            </a:r>
            <a:endParaRPr lang="en-US" sz="2800" dirty="0"/>
          </a:p>
        </p:txBody>
      </p:sp>
      <p:sp>
        <p:nvSpPr>
          <p:cNvPr id="3" name="Title 2"/>
          <p:cNvSpPr>
            <a:spLocks noGrp="1"/>
          </p:cNvSpPr>
          <p:nvPr>
            <p:ph type="title"/>
          </p:nvPr>
        </p:nvSpPr>
        <p:spPr/>
        <p:txBody>
          <a:bodyPr/>
          <a:lstStyle/>
          <a:p>
            <a:r>
              <a:rPr lang="en-US" dirty="0" smtClean="0"/>
              <a:t>2 Kinds of Jobs</a:t>
            </a:r>
            <a:endParaRPr lang="en-CA" dirty="0"/>
          </a:p>
        </p:txBody>
      </p:sp>
    </p:spTree>
    <p:extLst>
      <p:ext uri="{BB962C8B-B14F-4D97-AF65-F5344CB8AC3E}">
        <p14:creationId xmlns:p14="http://schemas.microsoft.com/office/powerpoint/2010/main" val="3008537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r>
              <a:rPr lang="en-US" sz="2800" dirty="0" smtClean="0"/>
              <a:t>Intrinsic motivation principle of creativity: “Intrinsic motivation is conducive to creativity; controlling extrinsic motivation is detrimental to creativity.”</a:t>
            </a:r>
          </a:p>
          <a:p>
            <a:r>
              <a:rPr lang="en-US" sz="2800" dirty="0" smtClean="0"/>
              <a:t>Carrots </a:t>
            </a:r>
            <a:r>
              <a:rPr lang="en-US" sz="2800" dirty="0"/>
              <a:t>and sticks work well for algorithmic tasks but are devastating for heuristic </a:t>
            </a:r>
            <a:r>
              <a:rPr lang="en-US" sz="2800" dirty="0" smtClean="0"/>
              <a:t>ones.</a:t>
            </a:r>
          </a:p>
          <a:p>
            <a:r>
              <a:rPr lang="en-US" sz="2800" dirty="0" smtClean="0"/>
              <a:t>There may be short-term gains, but eventually carrots and sticks will crush creativity.</a:t>
            </a:r>
            <a:endParaRPr lang="en-US" sz="2800" dirty="0"/>
          </a:p>
          <a:p>
            <a:endParaRPr lang="en-CA" sz="2800" dirty="0"/>
          </a:p>
        </p:txBody>
      </p:sp>
      <p:sp>
        <p:nvSpPr>
          <p:cNvPr id="3" name="Title 2"/>
          <p:cNvSpPr>
            <a:spLocks noGrp="1"/>
          </p:cNvSpPr>
          <p:nvPr>
            <p:ph type="title"/>
          </p:nvPr>
        </p:nvSpPr>
        <p:spPr/>
        <p:txBody>
          <a:bodyPr/>
          <a:lstStyle/>
          <a:p>
            <a:r>
              <a:rPr lang="en-US" dirty="0" smtClean="0"/>
              <a:t>Heuristic Tasks</a:t>
            </a:r>
            <a:endParaRPr lang="en-CA" dirty="0"/>
          </a:p>
        </p:txBody>
      </p:sp>
    </p:spTree>
    <p:extLst>
      <p:ext uri="{BB962C8B-B14F-4D97-AF65-F5344CB8AC3E}">
        <p14:creationId xmlns:p14="http://schemas.microsoft.com/office/powerpoint/2010/main" val="8721067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fontScale="92500"/>
          </a:bodyPr>
          <a:lstStyle/>
          <a:p>
            <a:r>
              <a:rPr lang="en-US" sz="2800" dirty="0" smtClean="0"/>
              <a:t>Comes from the assumption that all work is dreary and not inherently enjoyable.</a:t>
            </a:r>
          </a:p>
          <a:p>
            <a:r>
              <a:rPr lang="en-US" sz="2800" dirty="0" smtClean="0"/>
              <a:t>Researchers </a:t>
            </a:r>
            <a:r>
              <a:rPr lang="en-US" sz="2800" dirty="0" err="1" smtClean="0"/>
              <a:t>Deci</a:t>
            </a:r>
            <a:r>
              <a:rPr lang="en-US" sz="2800" dirty="0" smtClean="0"/>
              <a:t> &amp; </a:t>
            </a:r>
            <a:r>
              <a:rPr lang="en-US" sz="2800" dirty="0" err="1" smtClean="0"/>
              <a:t>Csikszentmihalyi</a:t>
            </a:r>
            <a:r>
              <a:rPr lang="en-US" sz="2800" dirty="0" smtClean="0"/>
              <a:t> – found that people are much more likely to report having “optimal experiences” on the job than during leisure.</a:t>
            </a:r>
          </a:p>
          <a:p>
            <a:r>
              <a:rPr lang="en-US" sz="2800" dirty="0" smtClean="0"/>
              <a:t>And that adding extrinsic rewards on top of inherently interesting tasks can often dampen motivation and diminish performance</a:t>
            </a:r>
          </a:p>
          <a:p>
            <a:r>
              <a:rPr lang="en-US" sz="2800" dirty="0" smtClean="0"/>
              <a:t>Carrots and sticks can achieve the opposite of what we want them to achieve.</a:t>
            </a:r>
            <a:endParaRPr lang="en-CA" sz="2800" dirty="0"/>
          </a:p>
        </p:txBody>
      </p:sp>
      <p:sp>
        <p:nvSpPr>
          <p:cNvPr id="3" name="Title 2"/>
          <p:cNvSpPr>
            <a:spLocks noGrp="1"/>
          </p:cNvSpPr>
          <p:nvPr>
            <p:ph type="title"/>
          </p:nvPr>
        </p:nvSpPr>
        <p:spPr/>
        <p:txBody>
          <a:bodyPr/>
          <a:lstStyle/>
          <a:p>
            <a:r>
              <a:rPr lang="en-US" dirty="0" smtClean="0"/>
              <a:t>Motivation 2.0</a:t>
            </a:r>
            <a:endParaRPr lang="en-CA" dirty="0"/>
          </a:p>
        </p:txBody>
      </p:sp>
    </p:spTree>
    <p:extLst>
      <p:ext uri="{BB962C8B-B14F-4D97-AF65-F5344CB8AC3E}">
        <p14:creationId xmlns:p14="http://schemas.microsoft.com/office/powerpoint/2010/main" val="36183914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r>
              <a:rPr lang="en-US" sz="2800" dirty="0" smtClean="0"/>
              <a:t>Then we need a lot of people to carefully monitor people so they don’t shirk their duties.</a:t>
            </a:r>
          </a:p>
          <a:p>
            <a:r>
              <a:rPr lang="en-US" sz="2800" dirty="0" smtClean="0"/>
              <a:t>Routine, uninteresting jobs require direction, non-routine, more interesting work depends on self-direction.</a:t>
            </a:r>
            <a:endParaRPr lang="en-CA" sz="2800" dirty="0"/>
          </a:p>
        </p:txBody>
      </p:sp>
      <p:sp>
        <p:nvSpPr>
          <p:cNvPr id="3" name="Title 2"/>
          <p:cNvSpPr>
            <a:spLocks noGrp="1"/>
          </p:cNvSpPr>
          <p:nvPr>
            <p:ph type="title"/>
          </p:nvPr>
        </p:nvSpPr>
        <p:spPr/>
        <p:txBody>
          <a:bodyPr/>
          <a:lstStyle/>
          <a:p>
            <a:r>
              <a:rPr lang="en-US" dirty="0" smtClean="0"/>
              <a:t>If work is dreary</a:t>
            </a:r>
            <a:endParaRPr lang="en-CA" dirty="0"/>
          </a:p>
        </p:txBody>
      </p:sp>
    </p:spTree>
    <p:extLst>
      <p:ext uri="{BB962C8B-B14F-4D97-AF65-F5344CB8AC3E}">
        <p14:creationId xmlns:p14="http://schemas.microsoft.com/office/powerpoint/2010/main" val="19908437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r>
              <a:rPr lang="en-US" sz="3200" dirty="0" smtClean="0"/>
              <a:t>Recognize that people motivate themselves</a:t>
            </a:r>
          </a:p>
          <a:p>
            <a:r>
              <a:rPr lang="en-US" sz="3200" dirty="0" smtClean="0"/>
              <a:t>But it is up to the Guide to create an environment that ignites each person’s own motivation</a:t>
            </a:r>
          </a:p>
          <a:p>
            <a:r>
              <a:rPr lang="en-US" sz="3200" dirty="0" smtClean="0"/>
              <a:t>Understanding human motivation can help us create that environment</a:t>
            </a:r>
            <a:endParaRPr lang="en-CA" sz="3200" dirty="0"/>
          </a:p>
        </p:txBody>
      </p:sp>
      <p:sp>
        <p:nvSpPr>
          <p:cNvPr id="3" name="Title 2"/>
          <p:cNvSpPr>
            <a:spLocks noGrp="1"/>
          </p:cNvSpPr>
          <p:nvPr>
            <p:ph type="title"/>
          </p:nvPr>
        </p:nvSpPr>
        <p:spPr/>
        <p:txBody>
          <a:bodyPr/>
          <a:lstStyle/>
          <a:p>
            <a:r>
              <a:rPr lang="en-US" dirty="0" smtClean="0"/>
              <a:t>Neighborhood Guides</a:t>
            </a:r>
            <a:endParaRPr lang="en-CA" dirty="0"/>
          </a:p>
        </p:txBody>
      </p:sp>
    </p:spTree>
    <p:extLst>
      <p:ext uri="{BB962C8B-B14F-4D97-AF65-F5344CB8AC3E}">
        <p14:creationId xmlns:p14="http://schemas.microsoft.com/office/powerpoint/2010/main" val="31595404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US" sz="2800" dirty="0" smtClean="0"/>
              <a:t>The starting point for any discussion on motivation:</a:t>
            </a:r>
          </a:p>
          <a:p>
            <a:r>
              <a:rPr lang="en-US" sz="2800" dirty="0" smtClean="0"/>
              <a:t>People have to earn a living.</a:t>
            </a:r>
          </a:p>
          <a:p>
            <a:r>
              <a:rPr lang="en-US" sz="2800" dirty="0" smtClean="0"/>
              <a:t>If someone’s baseline rewards are not adequate or equitable her focus will be  on the unfairness of her situation and the anxiety of her circumstance.</a:t>
            </a:r>
          </a:p>
          <a:p>
            <a:r>
              <a:rPr lang="en-US" sz="2800" dirty="0" smtClean="0"/>
              <a:t>Without adequate baseline rewards, you get very little motivation at all.</a:t>
            </a:r>
            <a:endParaRPr lang="en-CA" sz="2800" dirty="0"/>
          </a:p>
        </p:txBody>
      </p:sp>
      <p:sp>
        <p:nvSpPr>
          <p:cNvPr id="3" name="Title 2"/>
          <p:cNvSpPr>
            <a:spLocks noGrp="1"/>
          </p:cNvSpPr>
          <p:nvPr>
            <p:ph type="title"/>
          </p:nvPr>
        </p:nvSpPr>
        <p:spPr/>
        <p:txBody>
          <a:bodyPr/>
          <a:lstStyle/>
          <a:p>
            <a:r>
              <a:rPr lang="en-US" dirty="0" smtClean="0"/>
              <a:t>Motivation Caveat</a:t>
            </a:r>
            <a:endParaRPr lang="en-CA" dirty="0"/>
          </a:p>
        </p:txBody>
      </p:sp>
    </p:spTree>
    <p:extLst>
      <p:ext uri="{BB962C8B-B14F-4D97-AF65-F5344CB8AC3E}">
        <p14:creationId xmlns:p14="http://schemas.microsoft.com/office/powerpoint/2010/main" val="40572884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r>
              <a:rPr lang="en-US" sz="2800" dirty="0" smtClean="0"/>
              <a:t>Is hands-on care-giving Algorithmic or Heuristic work?</a:t>
            </a:r>
          </a:p>
          <a:p>
            <a:r>
              <a:rPr lang="en-US" sz="2800" dirty="0" smtClean="0"/>
              <a:t>As managers, how do we treat it?</a:t>
            </a:r>
          </a:p>
          <a:p>
            <a:r>
              <a:rPr lang="en-US" sz="2800" dirty="0" smtClean="0"/>
              <a:t>What results do we get when we use Motivation 2.0?</a:t>
            </a:r>
          </a:p>
          <a:p>
            <a:endParaRPr lang="en-CA" sz="2800" dirty="0"/>
          </a:p>
        </p:txBody>
      </p:sp>
      <p:sp>
        <p:nvSpPr>
          <p:cNvPr id="3" name="Title 2"/>
          <p:cNvSpPr>
            <a:spLocks noGrp="1"/>
          </p:cNvSpPr>
          <p:nvPr>
            <p:ph type="title"/>
          </p:nvPr>
        </p:nvSpPr>
        <p:spPr/>
        <p:txBody>
          <a:bodyPr/>
          <a:lstStyle/>
          <a:p>
            <a:r>
              <a:rPr lang="en-US" dirty="0" smtClean="0"/>
              <a:t>Questions for You</a:t>
            </a:r>
            <a:endParaRPr lang="en-CA" dirty="0"/>
          </a:p>
        </p:txBody>
      </p:sp>
    </p:spTree>
    <p:extLst>
      <p:ext uri="{BB962C8B-B14F-4D97-AF65-F5344CB8AC3E}">
        <p14:creationId xmlns:p14="http://schemas.microsoft.com/office/powerpoint/2010/main" val="23709261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fontScale="92500" lnSpcReduction="10000"/>
          </a:bodyPr>
          <a:lstStyle/>
          <a:p>
            <a:r>
              <a:rPr lang="en-US" sz="2800" dirty="0" smtClean="0"/>
              <a:t>MIT Management professor – 1960 published </a:t>
            </a:r>
            <a:r>
              <a:rPr lang="en-US" sz="2800" u="sng" dirty="0" smtClean="0"/>
              <a:t>The Human Side of  Enterprise</a:t>
            </a:r>
          </a:p>
          <a:p>
            <a:r>
              <a:rPr lang="en-US" sz="2800" dirty="0" smtClean="0"/>
              <a:t>Those running companies were operating from faulty assumptions about human behavior.  Offered a different view:</a:t>
            </a:r>
          </a:p>
          <a:p>
            <a:pPr marL="457200" indent="-457200">
              <a:buFont typeface="Arial" pitchFamily="34" charset="0"/>
              <a:buChar char="•"/>
            </a:pPr>
            <a:r>
              <a:rPr lang="en-US" sz="2800" dirty="0" smtClean="0"/>
              <a:t>Humans take as much interest in their work as they do in their rest or play</a:t>
            </a:r>
          </a:p>
          <a:p>
            <a:pPr marL="457200" indent="-457200">
              <a:buFont typeface="Arial" pitchFamily="34" charset="0"/>
              <a:buChar char="•"/>
            </a:pPr>
            <a:r>
              <a:rPr lang="en-US" sz="2800" dirty="0" smtClean="0"/>
              <a:t>Creativity and ingenuity are widely distributed in the population</a:t>
            </a:r>
          </a:p>
          <a:p>
            <a:pPr marL="457200" indent="-457200">
              <a:buFont typeface="Arial" pitchFamily="34" charset="0"/>
              <a:buChar char="•"/>
            </a:pPr>
            <a:r>
              <a:rPr lang="en-US" sz="2800" dirty="0" smtClean="0"/>
              <a:t>Under proper conditions people will seek responsibility</a:t>
            </a:r>
          </a:p>
          <a:p>
            <a:endParaRPr lang="en-CA" sz="2800" dirty="0"/>
          </a:p>
        </p:txBody>
      </p:sp>
      <p:sp>
        <p:nvSpPr>
          <p:cNvPr id="3" name="Title 2"/>
          <p:cNvSpPr>
            <a:spLocks noGrp="1"/>
          </p:cNvSpPr>
          <p:nvPr>
            <p:ph type="title"/>
          </p:nvPr>
        </p:nvSpPr>
        <p:spPr/>
        <p:txBody>
          <a:bodyPr/>
          <a:lstStyle/>
          <a:p>
            <a:r>
              <a:rPr lang="en-US" dirty="0" smtClean="0"/>
              <a:t>Douglas </a:t>
            </a:r>
            <a:r>
              <a:rPr lang="en-US" dirty="0" err="1" smtClean="0"/>
              <a:t>MacGregor</a:t>
            </a:r>
            <a:endParaRPr lang="en-CA" dirty="0"/>
          </a:p>
        </p:txBody>
      </p:sp>
    </p:spTree>
    <p:extLst>
      <p:ext uri="{BB962C8B-B14F-4D97-AF65-F5344CB8AC3E}">
        <p14:creationId xmlns:p14="http://schemas.microsoft.com/office/powerpoint/2010/main" val="35816485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r>
              <a:rPr lang="en-US" sz="2800" dirty="0" smtClean="0"/>
              <a:t>The three elements of intrinsic motivation:</a:t>
            </a:r>
          </a:p>
          <a:p>
            <a:pPr marL="457200" indent="-457200">
              <a:buFont typeface="Arial" pitchFamily="34" charset="0"/>
              <a:buChar char="•"/>
            </a:pPr>
            <a:r>
              <a:rPr lang="en-US" sz="2800" dirty="0" smtClean="0"/>
              <a:t>Autonomy</a:t>
            </a:r>
          </a:p>
          <a:p>
            <a:pPr marL="457200" indent="-457200">
              <a:buFont typeface="Arial" pitchFamily="34" charset="0"/>
              <a:buChar char="•"/>
            </a:pPr>
            <a:r>
              <a:rPr lang="en-US" sz="2800" dirty="0" smtClean="0"/>
              <a:t>Mastery</a:t>
            </a:r>
          </a:p>
          <a:p>
            <a:pPr marL="457200" indent="-457200">
              <a:buFont typeface="Arial" pitchFamily="34" charset="0"/>
              <a:buChar char="•"/>
            </a:pPr>
            <a:r>
              <a:rPr lang="en-US" sz="2800" dirty="0" smtClean="0"/>
              <a:t>Purpose</a:t>
            </a:r>
            <a:endParaRPr lang="en-CA" sz="2800" dirty="0"/>
          </a:p>
        </p:txBody>
      </p:sp>
      <p:sp>
        <p:nvSpPr>
          <p:cNvPr id="3" name="Title 2"/>
          <p:cNvSpPr>
            <a:spLocks noGrp="1"/>
          </p:cNvSpPr>
          <p:nvPr>
            <p:ph type="title"/>
          </p:nvPr>
        </p:nvSpPr>
        <p:spPr/>
        <p:txBody>
          <a:bodyPr>
            <a:normAutofit/>
          </a:bodyPr>
          <a:lstStyle/>
          <a:p>
            <a:r>
              <a:rPr lang="en-US" dirty="0" smtClean="0"/>
              <a:t> An upgrade to Motivation 3.0</a:t>
            </a:r>
            <a:endParaRPr lang="en-CA" dirty="0"/>
          </a:p>
        </p:txBody>
      </p:sp>
    </p:spTree>
    <p:extLst>
      <p:ext uri="{BB962C8B-B14F-4D97-AF65-F5344CB8AC3E}">
        <p14:creationId xmlns:p14="http://schemas.microsoft.com/office/powerpoint/2010/main" val="41280350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fontScale="92500" lnSpcReduction="10000"/>
          </a:bodyPr>
          <a:lstStyle/>
          <a:p>
            <a:r>
              <a:rPr lang="en-US" sz="2800" dirty="0"/>
              <a:t>O</a:t>
            </a:r>
            <a:r>
              <a:rPr lang="en-US" sz="2800" dirty="0" smtClean="0"/>
              <a:t>ur human “default setting” is to be autonomous and self-directed.</a:t>
            </a:r>
          </a:p>
          <a:p>
            <a:r>
              <a:rPr lang="en-US" sz="2800" dirty="0" smtClean="0"/>
              <a:t>Circumstances, including management, often conspire to change that default setting and change our behavior.</a:t>
            </a:r>
          </a:p>
          <a:p>
            <a:r>
              <a:rPr lang="en-US" sz="2800" dirty="0" smtClean="0"/>
              <a:t>To encourage creativity and ingenuity, people need autonomy over TASK (what they do), TIME (when they do it) TEAM (who they do it with), and TECHNIQUE (how they do it)</a:t>
            </a:r>
          </a:p>
          <a:p>
            <a:r>
              <a:rPr lang="en-US" sz="2800" dirty="0" smtClean="0"/>
              <a:t>Companies that offer autonomy out-perform those who don’t.</a:t>
            </a:r>
          </a:p>
          <a:p>
            <a:endParaRPr lang="en-CA" dirty="0"/>
          </a:p>
        </p:txBody>
      </p:sp>
      <p:sp>
        <p:nvSpPr>
          <p:cNvPr id="3" name="Title 2"/>
          <p:cNvSpPr>
            <a:spLocks noGrp="1"/>
          </p:cNvSpPr>
          <p:nvPr>
            <p:ph type="title"/>
          </p:nvPr>
        </p:nvSpPr>
        <p:spPr/>
        <p:txBody>
          <a:bodyPr/>
          <a:lstStyle/>
          <a:p>
            <a:r>
              <a:rPr lang="en-US" dirty="0" smtClean="0"/>
              <a:t>Autonomy</a:t>
            </a:r>
            <a:endParaRPr lang="en-CA" dirty="0"/>
          </a:p>
        </p:txBody>
      </p:sp>
    </p:spTree>
    <p:extLst>
      <p:ext uri="{BB962C8B-B14F-4D97-AF65-F5344CB8AC3E}">
        <p14:creationId xmlns:p14="http://schemas.microsoft.com/office/powerpoint/2010/main" val="19930660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fontScale="92500" lnSpcReduction="10000"/>
          </a:bodyPr>
          <a:lstStyle/>
          <a:p>
            <a:r>
              <a:rPr lang="en-US" sz="2800" dirty="0" smtClean="0"/>
              <a:t>Motivation 2.0 requires “compliance.”  Motivation 3.0 demands “engagement.”</a:t>
            </a:r>
          </a:p>
          <a:p>
            <a:r>
              <a:rPr lang="en-US" sz="2800" dirty="0" smtClean="0"/>
              <a:t>Only engagement can produce mastery – becoming better at something that matters.</a:t>
            </a:r>
          </a:p>
          <a:p>
            <a:r>
              <a:rPr lang="en-US" sz="2800" dirty="0" smtClean="0"/>
              <a:t>Mastery begins with “flow” – optimal experiences when the challenges we face are exquisitely matched with our abilities.</a:t>
            </a:r>
          </a:p>
          <a:p>
            <a:r>
              <a:rPr lang="en-US" sz="2800" dirty="0" smtClean="0"/>
              <a:t>Smart workplaces supplement day-today activities with “Goldilocks” tasks – or allow workers to sculpt a part of their day – even low-autonomy jobs can become fun and produce flow.</a:t>
            </a:r>
            <a:endParaRPr lang="en-CA" sz="2800" dirty="0"/>
          </a:p>
        </p:txBody>
      </p:sp>
      <p:sp>
        <p:nvSpPr>
          <p:cNvPr id="3" name="Title 2"/>
          <p:cNvSpPr>
            <a:spLocks noGrp="1"/>
          </p:cNvSpPr>
          <p:nvPr>
            <p:ph type="title"/>
          </p:nvPr>
        </p:nvSpPr>
        <p:spPr/>
        <p:txBody>
          <a:bodyPr/>
          <a:lstStyle/>
          <a:p>
            <a:r>
              <a:rPr lang="en-US" dirty="0" smtClean="0"/>
              <a:t>Mastery</a:t>
            </a:r>
            <a:endParaRPr lang="en-CA" dirty="0"/>
          </a:p>
        </p:txBody>
      </p:sp>
    </p:spTree>
    <p:extLst>
      <p:ext uri="{BB962C8B-B14F-4D97-AF65-F5344CB8AC3E}">
        <p14:creationId xmlns:p14="http://schemas.microsoft.com/office/powerpoint/2010/main" val="25944709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pPr marL="342900" indent="-342900">
              <a:buFont typeface="+mj-lt"/>
              <a:buAutoNum type="arabicPeriod"/>
            </a:pPr>
            <a:r>
              <a:rPr lang="en-US" sz="2800" dirty="0" smtClean="0"/>
              <a:t>Mastery is a mindset: it requires the capacity to see your abilities not as finite, but infinitely improvable</a:t>
            </a:r>
          </a:p>
          <a:p>
            <a:pPr marL="342900" indent="-342900">
              <a:buFont typeface="+mj-lt"/>
              <a:buAutoNum type="arabicPeriod"/>
            </a:pPr>
            <a:r>
              <a:rPr lang="en-US" sz="2800" dirty="0" smtClean="0"/>
              <a:t>Mastery is a pain: it demands effort, grit, and deliberate practice</a:t>
            </a:r>
          </a:p>
          <a:p>
            <a:pPr marL="342900" indent="-342900">
              <a:buFont typeface="+mj-lt"/>
              <a:buAutoNum type="arabicPeriod"/>
            </a:pPr>
            <a:r>
              <a:rPr lang="en-US" sz="2800" dirty="0" smtClean="0"/>
              <a:t>Mastery is an asymptote: it is impossible to fully realize, which makes it simultaneously frustrating and alluring</a:t>
            </a:r>
            <a:endParaRPr lang="en-CA" sz="2800" dirty="0"/>
          </a:p>
        </p:txBody>
      </p:sp>
      <p:sp>
        <p:nvSpPr>
          <p:cNvPr id="3" name="Title 2"/>
          <p:cNvSpPr>
            <a:spLocks noGrp="1"/>
          </p:cNvSpPr>
          <p:nvPr>
            <p:ph type="title"/>
          </p:nvPr>
        </p:nvSpPr>
        <p:spPr/>
        <p:txBody>
          <a:bodyPr/>
          <a:lstStyle/>
          <a:p>
            <a:r>
              <a:rPr lang="en-US" dirty="0" smtClean="0"/>
              <a:t>Mastery abides by 3 rules</a:t>
            </a:r>
            <a:endParaRPr lang="en-CA" dirty="0"/>
          </a:p>
        </p:txBody>
      </p:sp>
    </p:spTree>
    <p:extLst>
      <p:ext uri="{BB962C8B-B14F-4D97-AF65-F5344CB8AC3E}">
        <p14:creationId xmlns:p14="http://schemas.microsoft.com/office/powerpoint/2010/main" val="25531751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r>
              <a:rPr lang="en-US" sz="2400" dirty="0" smtClean="0"/>
              <a:t>Humans by their nature seek purpose – a cause greater and more enduring than themselves</a:t>
            </a:r>
          </a:p>
          <a:p>
            <a:r>
              <a:rPr lang="en-US" sz="2400" dirty="0" smtClean="0"/>
              <a:t>Until recently, businesses have seen purpose as a nice ornamental accessory</a:t>
            </a:r>
          </a:p>
          <a:p>
            <a:r>
              <a:rPr lang="en-US" sz="2400" dirty="0" smtClean="0"/>
              <a:t>With the Boomers and their own aging, that is changing</a:t>
            </a:r>
          </a:p>
          <a:p>
            <a:r>
              <a:rPr lang="en-US" sz="2400" dirty="0" smtClean="0"/>
              <a:t>Purpose maximization is taking place along side profit maximization</a:t>
            </a:r>
            <a:endParaRPr lang="en-CA" sz="2400" dirty="0"/>
          </a:p>
        </p:txBody>
      </p:sp>
      <p:sp>
        <p:nvSpPr>
          <p:cNvPr id="3" name="Title 2"/>
          <p:cNvSpPr>
            <a:spLocks noGrp="1"/>
          </p:cNvSpPr>
          <p:nvPr>
            <p:ph type="title"/>
          </p:nvPr>
        </p:nvSpPr>
        <p:spPr/>
        <p:txBody>
          <a:bodyPr/>
          <a:lstStyle/>
          <a:p>
            <a:r>
              <a:rPr lang="en-US" dirty="0" smtClean="0"/>
              <a:t>Purpose</a:t>
            </a:r>
            <a:endParaRPr lang="en-CA" dirty="0"/>
          </a:p>
        </p:txBody>
      </p:sp>
    </p:spTree>
    <p:extLst>
      <p:ext uri="{BB962C8B-B14F-4D97-AF65-F5344CB8AC3E}">
        <p14:creationId xmlns:p14="http://schemas.microsoft.com/office/powerpoint/2010/main" val="204702343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r>
              <a:rPr lang="en-US" sz="2400" dirty="0" smtClean="0"/>
              <a:t>Goals that use profit to  reach purpose</a:t>
            </a:r>
          </a:p>
          <a:p>
            <a:r>
              <a:rPr lang="en-US" sz="2400" dirty="0" smtClean="0"/>
              <a:t>Words that emphasize more than self-interest</a:t>
            </a:r>
          </a:p>
          <a:p>
            <a:r>
              <a:rPr lang="en-US" sz="2400" dirty="0" smtClean="0"/>
              <a:t>Policies that allow people to seek purpose on their own terms</a:t>
            </a:r>
            <a:endParaRPr lang="en-CA" sz="2400" dirty="0"/>
          </a:p>
        </p:txBody>
      </p:sp>
      <p:sp>
        <p:nvSpPr>
          <p:cNvPr id="3" name="Title 2"/>
          <p:cNvSpPr>
            <a:spLocks noGrp="1"/>
          </p:cNvSpPr>
          <p:nvPr>
            <p:ph type="title"/>
          </p:nvPr>
        </p:nvSpPr>
        <p:spPr/>
        <p:txBody>
          <a:bodyPr/>
          <a:lstStyle/>
          <a:p>
            <a:r>
              <a:rPr lang="en-US" dirty="0" smtClean="0"/>
              <a:t>The New Purpose Motive</a:t>
            </a:r>
            <a:endParaRPr lang="en-CA" dirty="0"/>
          </a:p>
        </p:txBody>
      </p:sp>
    </p:spTree>
    <p:extLst>
      <p:ext uri="{BB962C8B-B14F-4D97-AF65-F5344CB8AC3E}">
        <p14:creationId xmlns:p14="http://schemas.microsoft.com/office/powerpoint/2010/main" val="12779654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r>
              <a:rPr lang="en-US" sz="2800" dirty="0" smtClean="0"/>
              <a:t>The most successful organizations will be those that can harness intrinsic motivation by creating environments where autonomy, mastery, and purpose are the operating system, and the use of carrots and sticks is minimized.</a:t>
            </a:r>
            <a:endParaRPr lang="en-CA" sz="2800" dirty="0"/>
          </a:p>
        </p:txBody>
      </p:sp>
      <p:sp>
        <p:nvSpPr>
          <p:cNvPr id="3" name="Title 2"/>
          <p:cNvSpPr>
            <a:spLocks noGrp="1"/>
          </p:cNvSpPr>
          <p:nvPr>
            <p:ph type="title"/>
          </p:nvPr>
        </p:nvSpPr>
        <p:spPr/>
        <p:txBody>
          <a:bodyPr/>
          <a:lstStyle/>
          <a:p>
            <a:r>
              <a:rPr lang="en-US" dirty="0" smtClean="0"/>
              <a:t>In the Future</a:t>
            </a:r>
            <a:endParaRPr lang="en-CA" dirty="0"/>
          </a:p>
        </p:txBody>
      </p:sp>
    </p:spTree>
    <p:extLst>
      <p:ext uri="{BB962C8B-B14F-4D97-AF65-F5344CB8AC3E}">
        <p14:creationId xmlns:p14="http://schemas.microsoft.com/office/powerpoint/2010/main" val="21070089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r>
              <a:rPr lang="en-US" sz="3200" u="sng" dirty="0" smtClean="0"/>
              <a:t>Biological Drive:  </a:t>
            </a:r>
            <a:r>
              <a:rPr lang="en-US" sz="3200" dirty="0" smtClean="0"/>
              <a:t>Hunger, Thirst &amp; Sex</a:t>
            </a:r>
          </a:p>
          <a:p>
            <a:endParaRPr lang="en-US" sz="3200" dirty="0"/>
          </a:p>
          <a:p>
            <a:r>
              <a:rPr lang="en-US" sz="3200" dirty="0" smtClean="0"/>
              <a:t>An operating system not much different from apes and other animals.</a:t>
            </a:r>
          </a:p>
          <a:p>
            <a:r>
              <a:rPr lang="en-US" sz="3200" dirty="0" smtClean="0"/>
              <a:t>Worked well and served us until it didn’t</a:t>
            </a:r>
          </a:p>
          <a:p>
            <a:endParaRPr lang="en-US" sz="3200" dirty="0" smtClean="0"/>
          </a:p>
        </p:txBody>
      </p:sp>
      <p:sp>
        <p:nvSpPr>
          <p:cNvPr id="3" name="Title 2"/>
          <p:cNvSpPr>
            <a:spLocks noGrp="1"/>
          </p:cNvSpPr>
          <p:nvPr>
            <p:ph type="title"/>
          </p:nvPr>
        </p:nvSpPr>
        <p:spPr/>
        <p:txBody>
          <a:bodyPr/>
          <a:lstStyle/>
          <a:p>
            <a:r>
              <a:rPr lang="en-US" dirty="0" smtClean="0"/>
              <a:t>Human Motivation 1.0</a:t>
            </a:r>
            <a:endParaRPr lang="en-CA" dirty="0"/>
          </a:p>
        </p:txBody>
      </p:sp>
    </p:spTree>
    <p:extLst>
      <p:ext uri="{BB962C8B-B14F-4D97-AF65-F5344CB8AC3E}">
        <p14:creationId xmlns:p14="http://schemas.microsoft.com/office/powerpoint/2010/main" val="34523415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lnSpcReduction="10000"/>
          </a:bodyPr>
          <a:lstStyle/>
          <a:p>
            <a:pPr lvl="0">
              <a:buClr>
                <a:srgbClr val="EB5605"/>
              </a:buClr>
            </a:pPr>
            <a:r>
              <a:rPr lang="en-US" sz="3200" u="sng" dirty="0">
                <a:solidFill>
                  <a:prstClr val="white"/>
                </a:solidFill>
              </a:rPr>
              <a:t>Extrinsic Drive:</a:t>
            </a:r>
            <a:r>
              <a:rPr lang="en-US" sz="3200" dirty="0">
                <a:solidFill>
                  <a:prstClr val="white"/>
                </a:solidFill>
              </a:rPr>
              <a:t> Responding to rewards and punishments in our environments (Carrots and Sticks)</a:t>
            </a:r>
          </a:p>
          <a:p>
            <a:r>
              <a:rPr lang="en-US" sz="2400" dirty="0" smtClean="0"/>
              <a:t>This operating system upgrade from Motivation 1.0 began when we had to cooperate with each other to survive.  More complex societies were built</a:t>
            </a:r>
          </a:p>
          <a:p>
            <a:r>
              <a:rPr lang="en-US" sz="2400" dirty="0" smtClean="0"/>
              <a:t>We had to suppress our biological drives.  A more accurate assumption is that humans are more than our biological urges.  We seek reward and avoid punishment more broadly.  Humans have uniquely mastered this operating system and channeled this drive to develop everything from contract law to convenience stores.</a:t>
            </a:r>
            <a:endParaRPr lang="en-CA" sz="2400" dirty="0"/>
          </a:p>
        </p:txBody>
      </p:sp>
      <p:sp>
        <p:nvSpPr>
          <p:cNvPr id="3" name="Title 2"/>
          <p:cNvSpPr>
            <a:spLocks noGrp="1"/>
          </p:cNvSpPr>
          <p:nvPr>
            <p:ph type="title"/>
          </p:nvPr>
        </p:nvSpPr>
        <p:spPr/>
        <p:txBody>
          <a:bodyPr/>
          <a:lstStyle/>
          <a:p>
            <a:r>
              <a:rPr lang="en-US" dirty="0" smtClean="0"/>
              <a:t>Human Motivation 2.0</a:t>
            </a:r>
            <a:endParaRPr lang="en-CA" dirty="0"/>
          </a:p>
        </p:txBody>
      </p:sp>
    </p:spTree>
    <p:extLst>
      <p:ext uri="{BB962C8B-B14F-4D97-AF65-F5344CB8AC3E}">
        <p14:creationId xmlns:p14="http://schemas.microsoft.com/office/powerpoint/2010/main" val="34740390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pPr lvl="0">
              <a:buClr>
                <a:srgbClr val="EB5605"/>
              </a:buClr>
            </a:pPr>
            <a:r>
              <a:rPr lang="en-US" sz="2800" dirty="0">
                <a:solidFill>
                  <a:prstClr val="white"/>
                </a:solidFill>
              </a:rPr>
              <a:t>Businesses have been operating under this system for a long time.</a:t>
            </a:r>
          </a:p>
          <a:p>
            <a:pPr lvl="0">
              <a:buClr>
                <a:srgbClr val="EB5605"/>
              </a:buClr>
            </a:pPr>
            <a:r>
              <a:rPr lang="en-US" sz="2800" dirty="0" smtClean="0">
                <a:solidFill>
                  <a:prstClr val="white"/>
                </a:solidFill>
              </a:rPr>
              <a:t>Early 1900’s - Frederick  Taylor – Scientific Management – reward employee behaviors you want and punish those you don’t want.</a:t>
            </a:r>
          </a:p>
          <a:p>
            <a:pPr lvl="0">
              <a:buClr>
                <a:srgbClr val="EB5605"/>
              </a:buClr>
            </a:pPr>
            <a:r>
              <a:rPr lang="en-US" sz="2800" dirty="0" smtClean="0">
                <a:solidFill>
                  <a:prstClr val="white"/>
                </a:solidFill>
              </a:rPr>
              <a:t>Assumes humans aren’t much more than horses – dangle a carrot in front of our noses or hit us with a sharper stick and we will go in the right direction.</a:t>
            </a:r>
            <a:endParaRPr lang="en-CA" sz="2800" dirty="0">
              <a:solidFill>
                <a:prstClr val="white"/>
              </a:solidFill>
            </a:endParaRPr>
          </a:p>
        </p:txBody>
      </p:sp>
      <p:sp>
        <p:nvSpPr>
          <p:cNvPr id="3" name="Title 2"/>
          <p:cNvSpPr>
            <a:spLocks noGrp="1"/>
          </p:cNvSpPr>
          <p:nvPr>
            <p:ph type="title"/>
          </p:nvPr>
        </p:nvSpPr>
        <p:spPr/>
        <p:txBody>
          <a:bodyPr/>
          <a:lstStyle/>
          <a:p>
            <a:r>
              <a:rPr lang="en-US" dirty="0">
                <a:solidFill>
                  <a:prstClr val="white"/>
                </a:solidFill>
              </a:rPr>
              <a:t>Human Motivation 2.0</a:t>
            </a:r>
            <a:endParaRPr lang="en-CA" dirty="0"/>
          </a:p>
        </p:txBody>
      </p:sp>
    </p:spTree>
    <p:extLst>
      <p:ext uri="{BB962C8B-B14F-4D97-AF65-F5344CB8AC3E}">
        <p14:creationId xmlns:p14="http://schemas.microsoft.com/office/powerpoint/2010/main" val="18879318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US" sz="2800" u="sng" dirty="0"/>
              <a:t>Intrinsic Drive</a:t>
            </a:r>
            <a:r>
              <a:rPr lang="en-US" sz="2800" dirty="0"/>
              <a:t>:  Since the middle of the 20</a:t>
            </a:r>
            <a:r>
              <a:rPr lang="en-US" sz="2800" baseline="30000" dirty="0"/>
              <a:t>th</a:t>
            </a:r>
            <a:r>
              <a:rPr lang="en-US" sz="2800" dirty="0"/>
              <a:t> century, scientists have been studying this 3</a:t>
            </a:r>
            <a:r>
              <a:rPr lang="en-US" sz="2800" baseline="30000" dirty="0"/>
              <a:t>rd</a:t>
            </a:r>
            <a:r>
              <a:rPr lang="en-US" sz="2800" dirty="0"/>
              <a:t> drive.  </a:t>
            </a:r>
            <a:endParaRPr lang="en-US" sz="2800" dirty="0" smtClean="0"/>
          </a:p>
          <a:p>
            <a:r>
              <a:rPr lang="en-US" sz="2800" dirty="0" smtClean="0"/>
              <a:t>Businesses </a:t>
            </a:r>
            <a:r>
              <a:rPr lang="en-US" sz="2800" dirty="0"/>
              <a:t>haven’t caught up with this new understanding.</a:t>
            </a:r>
            <a:endParaRPr lang="en-CA" sz="2800" dirty="0"/>
          </a:p>
          <a:p>
            <a:r>
              <a:rPr lang="en-US" sz="2800" dirty="0" smtClean="0"/>
              <a:t>Motivation 2.0 is so ingrained in us, we don’t even think about it.</a:t>
            </a:r>
          </a:p>
          <a:p>
            <a:endParaRPr lang="en-CA" dirty="0"/>
          </a:p>
        </p:txBody>
      </p:sp>
      <p:sp>
        <p:nvSpPr>
          <p:cNvPr id="3" name="Title 2"/>
          <p:cNvSpPr>
            <a:spLocks noGrp="1"/>
          </p:cNvSpPr>
          <p:nvPr>
            <p:ph type="title"/>
          </p:nvPr>
        </p:nvSpPr>
        <p:spPr/>
        <p:txBody>
          <a:bodyPr/>
          <a:lstStyle/>
          <a:p>
            <a:r>
              <a:rPr lang="en-US" dirty="0" smtClean="0"/>
              <a:t>Human Motivation 3.0</a:t>
            </a:r>
            <a:endParaRPr lang="en-CA" dirty="0"/>
          </a:p>
        </p:txBody>
      </p:sp>
    </p:spTree>
    <p:extLst>
      <p:ext uri="{BB962C8B-B14F-4D97-AF65-F5344CB8AC3E}">
        <p14:creationId xmlns:p14="http://schemas.microsoft.com/office/powerpoint/2010/main" val="16709796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US" sz="2800" dirty="0" smtClean="0"/>
              <a:t>Motivation 2.0 – highly unreliable – sometimes it works and many times it doesn’t.</a:t>
            </a:r>
          </a:p>
          <a:p>
            <a:r>
              <a:rPr lang="en-US" sz="2800" dirty="0" smtClean="0"/>
              <a:t>3 Defects - not only incompatible with but can be antagonistic to:</a:t>
            </a:r>
          </a:p>
          <a:p>
            <a:r>
              <a:rPr lang="en-US" sz="2800" dirty="0"/>
              <a:t>	</a:t>
            </a:r>
            <a:r>
              <a:rPr lang="en-US" sz="2800" dirty="0" smtClean="0"/>
              <a:t>The way we </a:t>
            </a:r>
            <a:r>
              <a:rPr lang="en-US" sz="2800" u="sng" dirty="0" smtClean="0"/>
              <a:t>organize</a:t>
            </a:r>
            <a:r>
              <a:rPr lang="en-US" sz="2800" dirty="0" smtClean="0"/>
              <a:t> what we do</a:t>
            </a:r>
          </a:p>
          <a:p>
            <a:r>
              <a:rPr lang="en-US" sz="2800" dirty="0"/>
              <a:t>	</a:t>
            </a:r>
            <a:r>
              <a:rPr lang="en-US" sz="2800" dirty="0" smtClean="0"/>
              <a:t>The way we </a:t>
            </a:r>
            <a:r>
              <a:rPr lang="en-US" sz="2800" u="sng" dirty="0" smtClean="0"/>
              <a:t>think </a:t>
            </a:r>
            <a:r>
              <a:rPr lang="en-US" sz="2800" dirty="0" smtClean="0"/>
              <a:t>about what we do </a:t>
            </a:r>
          </a:p>
          <a:p>
            <a:r>
              <a:rPr lang="en-US" sz="2800" dirty="0"/>
              <a:t>	</a:t>
            </a:r>
            <a:r>
              <a:rPr lang="en-US" sz="2800" dirty="0" smtClean="0"/>
              <a:t>The way we </a:t>
            </a:r>
            <a:r>
              <a:rPr lang="en-US" sz="2800" u="sng" dirty="0" smtClean="0"/>
              <a:t>do</a:t>
            </a:r>
            <a:r>
              <a:rPr lang="en-US" sz="2800" dirty="0" smtClean="0"/>
              <a:t> what we do</a:t>
            </a:r>
          </a:p>
          <a:p>
            <a:endParaRPr lang="en-CA" dirty="0"/>
          </a:p>
        </p:txBody>
      </p:sp>
      <p:sp>
        <p:nvSpPr>
          <p:cNvPr id="3" name="Title 2"/>
          <p:cNvSpPr>
            <a:spLocks noGrp="1"/>
          </p:cNvSpPr>
          <p:nvPr>
            <p:ph type="title"/>
          </p:nvPr>
        </p:nvSpPr>
        <p:spPr/>
        <p:txBody>
          <a:bodyPr/>
          <a:lstStyle/>
          <a:p>
            <a:r>
              <a:rPr lang="en-US" dirty="0" smtClean="0"/>
              <a:t>The Problem with Carrots &amp; Sticks</a:t>
            </a:r>
            <a:endParaRPr lang="en-CA" dirty="0"/>
          </a:p>
        </p:txBody>
      </p:sp>
    </p:spTree>
    <p:extLst>
      <p:ext uri="{BB962C8B-B14F-4D97-AF65-F5344CB8AC3E}">
        <p14:creationId xmlns:p14="http://schemas.microsoft.com/office/powerpoint/2010/main" val="9556571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normAutofit/>
          </a:bodyPr>
          <a:lstStyle/>
          <a:p>
            <a:r>
              <a:rPr lang="en-US" sz="2800" dirty="0" smtClean="0"/>
              <a:t>Imagine it is 1995.</a:t>
            </a:r>
          </a:p>
          <a:p>
            <a:r>
              <a:rPr lang="en-US" sz="2800" dirty="0" smtClean="0"/>
              <a:t>You sit down with an accomplished economist and say – I’m going to describe two new encyclopedias – one just out and the other to be launched in a few years.  You have to predict which will be more successful in 2012.</a:t>
            </a:r>
          </a:p>
          <a:p>
            <a:endParaRPr lang="en-US" sz="2800" dirty="0" smtClean="0"/>
          </a:p>
        </p:txBody>
      </p:sp>
      <p:sp>
        <p:nvSpPr>
          <p:cNvPr id="3" name="Title 2"/>
          <p:cNvSpPr>
            <a:spLocks noGrp="1"/>
          </p:cNvSpPr>
          <p:nvPr>
            <p:ph type="title"/>
          </p:nvPr>
        </p:nvSpPr>
        <p:spPr/>
        <p:txBody>
          <a:bodyPr/>
          <a:lstStyle/>
          <a:p>
            <a:r>
              <a:rPr lang="en-US" dirty="0" smtClean="0"/>
              <a:t>The Way we Organize what we Do</a:t>
            </a:r>
            <a:endParaRPr lang="en-CA" dirty="0"/>
          </a:p>
        </p:txBody>
      </p:sp>
    </p:spTree>
    <p:extLst>
      <p:ext uri="{BB962C8B-B14F-4D97-AF65-F5344CB8AC3E}">
        <p14:creationId xmlns:p14="http://schemas.microsoft.com/office/powerpoint/2010/main" val="30068537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US" sz="2800" dirty="0"/>
              <a:t>The first is Microsoft – it will pay professional writers and editors  to craft 1000’s of articles – overseen by well paid managers to ensure its completed on budget and on time – it will be sold on CDs then </a:t>
            </a:r>
            <a:r>
              <a:rPr lang="en-US" sz="2800" dirty="0" smtClean="0"/>
              <a:t>online</a:t>
            </a:r>
            <a:endParaRPr lang="en-CA" dirty="0" smtClean="0"/>
          </a:p>
          <a:p>
            <a:r>
              <a:rPr lang="en-US" sz="2800" dirty="0" smtClean="0"/>
              <a:t>The second won’t come from a company.  It will be created by tens of thousands of people who write and edit articles for fun.  No one will be paid a dollar, a euro or a yen for their work.  And the encyclopedia will exist online and will be free.</a:t>
            </a:r>
            <a:endParaRPr lang="en-CA" sz="2800" dirty="0"/>
          </a:p>
        </p:txBody>
      </p:sp>
      <p:sp>
        <p:nvSpPr>
          <p:cNvPr id="3" name="Title 2"/>
          <p:cNvSpPr>
            <a:spLocks noGrp="1"/>
          </p:cNvSpPr>
          <p:nvPr>
            <p:ph type="title"/>
          </p:nvPr>
        </p:nvSpPr>
        <p:spPr/>
        <p:txBody>
          <a:bodyPr/>
          <a:lstStyle/>
          <a:p>
            <a:r>
              <a:rPr lang="en-US" dirty="0" smtClean="0"/>
              <a:t>Two Encyclopedias</a:t>
            </a:r>
            <a:endParaRPr lang="en-CA" dirty="0"/>
          </a:p>
        </p:txBody>
      </p:sp>
    </p:spTree>
    <p:extLst>
      <p:ext uri="{BB962C8B-B14F-4D97-AF65-F5344CB8AC3E}">
        <p14:creationId xmlns:p14="http://schemas.microsoft.com/office/powerpoint/2010/main" val="27778815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ylar">
  <a:themeElements>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Mylar">
      <a:majorFont>
        <a:latin typeface="Corbel"/>
        <a:ea typeface=""/>
        <a:cs typeface=""/>
        <a:font script="Jpan" typeface="HGｺﾞｼｯｸM"/>
        <a:font script="Hang" typeface="맑은 고딕"/>
        <a:font script="Hans" typeface="华文楷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맑은 고딕"/>
        <a:font script="Hans" typeface="华文楷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ylar">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effectStyle>
        <a:effectStyle>
          <a:effectLst>
            <a:innerShdw blurRad="50800" dist="25400" dir="13500000">
              <a:srgbClr val="000000">
                <a:alpha val="75000"/>
              </a:srgbClr>
            </a:innerShdw>
            <a:outerShdw blurRad="50800" dist="25400" dir="5400000" rotWithShape="0">
              <a:srgbClr val="000000">
                <a:alpha val="50000"/>
              </a:srgbClr>
            </a:outerShdw>
          </a:effectLst>
          <a:scene3d>
            <a:camera prst="orthographicFront">
              <a:rot lat="0" lon="0" rev="0"/>
            </a:camera>
            <a:lightRig rig="threePt" dir="tl"/>
          </a:scene3d>
          <a:sp3d prstMaterial="dkEdge">
            <a:bevelT w="25400" h="508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tint val="100000"/>
                <a:shade val="30000"/>
                <a:alpha val="100000"/>
                <a:satMod val="255000"/>
                <a:lumMod val="100000"/>
              </a:schemeClr>
            </a:gs>
          </a:gsLst>
          <a:path path="circle">
            <a:fillToRect l="50000" t="-80000" r="50000" b="180000"/>
          </a:path>
        </a:gradFill>
        <a:blipFill rotWithShape="1">
          <a:blip xmlns:r="http://schemas.openxmlformats.org/officeDocument/2006/relationships" r:embed="rId1">
            <a:duotone>
              <a:schemeClr val="phClr">
                <a:lumMod val="80000"/>
              </a:schemeClr>
              <a:schemeClr val="phClr">
                <a:tint val="50000"/>
                <a:lumMod val="15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TC101790491[[fn=Mylar]]</Template>
  <TotalTime>1817</TotalTime>
  <Words>1626</Words>
  <Application>Microsoft Office PowerPoint</Application>
  <PresentationFormat>On-screen Show (4:3)</PresentationFormat>
  <Paragraphs>134</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Mylar</vt:lpstr>
      <vt:lpstr>Drive</vt:lpstr>
      <vt:lpstr>Neighborhood Guides</vt:lpstr>
      <vt:lpstr>Human Motivation 1.0</vt:lpstr>
      <vt:lpstr>Human Motivation 2.0</vt:lpstr>
      <vt:lpstr>Human Motivation 2.0</vt:lpstr>
      <vt:lpstr>Human Motivation 3.0</vt:lpstr>
      <vt:lpstr>The Problem with Carrots &amp; Sticks</vt:lpstr>
      <vt:lpstr>The Way we Organize what we Do</vt:lpstr>
      <vt:lpstr>Two Encyclopedias</vt:lpstr>
      <vt:lpstr>Open Source</vt:lpstr>
      <vt:lpstr>Open source – relies on Intrinsic Motivation</vt:lpstr>
      <vt:lpstr>More than open source</vt:lpstr>
      <vt:lpstr>The Way we Think about What we Do</vt:lpstr>
      <vt:lpstr>Humans are Predictably Irrational</vt:lpstr>
      <vt:lpstr>The Way we Do what we Do</vt:lpstr>
      <vt:lpstr>2 Kinds of Jobs</vt:lpstr>
      <vt:lpstr>Heuristic Tasks</vt:lpstr>
      <vt:lpstr>Motivation 2.0</vt:lpstr>
      <vt:lpstr>If work is dreary</vt:lpstr>
      <vt:lpstr>Motivation Caveat</vt:lpstr>
      <vt:lpstr>Questions for You</vt:lpstr>
      <vt:lpstr>Douglas MacGregor</vt:lpstr>
      <vt:lpstr> An upgrade to Motivation 3.0</vt:lpstr>
      <vt:lpstr>Autonomy</vt:lpstr>
      <vt:lpstr>Mastery</vt:lpstr>
      <vt:lpstr>Mastery abides by 3 rules</vt:lpstr>
      <vt:lpstr>Purpose</vt:lpstr>
      <vt:lpstr>The New Purpose Motive</vt:lpstr>
      <vt:lpstr>In the Future</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Drive</dc:title>
  <dc:creator>Fox, Nancy</dc:creator>
  <cp:lastModifiedBy>Fox, Nancy</cp:lastModifiedBy>
  <cp:revision>29</cp:revision>
  <dcterms:created xsi:type="dcterms:W3CDTF">2012-11-16T21:32:09Z</dcterms:created>
  <dcterms:modified xsi:type="dcterms:W3CDTF">2012-11-28T19:30:54Z</dcterms:modified>
</cp:coreProperties>
</file>